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17"/>
  </p:notesMasterIdLst>
  <p:sldIdLst>
    <p:sldId id="256" r:id="rId2"/>
    <p:sldId id="257" r:id="rId3"/>
    <p:sldId id="258" r:id="rId4"/>
    <p:sldId id="260" r:id="rId5"/>
    <p:sldId id="261" r:id="rId6"/>
    <p:sldId id="262" r:id="rId7"/>
    <p:sldId id="265" r:id="rId8"/>
    <p:sldId id="266" r:id="rId9"/>
    <p:sldId id="267" r:id="rId10"/>
    <p:sldId id="263" r:id="rId11"/>
    <p:sldId id="269" r:id="rId12"/>
    <p:sldId id="270" r:id="rId13"/>
    <p:sldId id="271" r:id="rId14"/>
    <p:sldId id="264" r:id="rId15"/>
    <p:sldId id="272" r:id="rId16"/>
  </p:sldIdLst>
  <p:sldSz cx="12192000" cy="6858000"/>
  <p:notesSz cx="6858000" cy="12763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76"/>
    <p:restoredTop sz="79682"/>
  </p:normalViewPr>
  <p:slideViewPr>
    <p:cSldViewPr snapToGrid="0" snapToObjects="1">
      <p:cViewPr varScale="1">
        <p:scale>
          <a:sx n="59" d="100"/>
          <a:sy n="59" d="100"/>
        </p:scale>
        <p:origin x="72" y="9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ogt, Brian" userId="S::bvogt@bju.edu::e3f45aa7-7a5f-4646-b80a-03fb723c5121" providerId="AD" clId="Web-{AD36E122-5EEE-4CEA-A727-79ECE68F44CF}"/>
    <pc:docChg chg="modSld">
      <pc:chgData name="Vogt, Brian" userId="S::bvogt@bju.edu::e3f45aa7-7a5f-4646-b80a-03fb723c5121" providerId="AD" clId="Web-{AD36E122-5EEE-4CEA-A727-79ECE68F44CF}" dt="2019-03-28T19:00:24.560" v="3"/>
      <pc:docMkLst>
        <pc:docMk/>
      </pc:docMkLst>
      <pc:sldChg chg="modNotes">
        <pc:chgData name="Vogt, Brian" userId="S::bvogt@bju.edu::e3f45aa7-7a5f-4646-b80a-03fb723c5121" providerId="AD" clId="Web-{AD36E122-5EEE-4CEA-A727-79ECE68F44CF}" dt="2019-03-28T19:00:03.841" v="2"/>
        <pc:sldMkLst>
          <pc:docMk/>
          <pc:sldMk cId="2145143167" sldId="260"/>
        </pc:sldMkLst>
      </pc:sldChg>
      <pc:sldChg chg="modNotes">
        <pc:chgData name="Vogt, Brian" userId="S::bvogt@bju.edu::e3f45aa7-7a5f-4646-b80a-03fb723c5121" providerId="AD" clId="Web-{AD36E122-5EEE-4CEA-A727-79ECE68F44CF}" dt="2019-03-28T19:00:24.560" v="3"/>
        <pc:sldMkLst>
          <pc:docMk/>
          <pc:sldMk cId="718347961" sldId="26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62B87B-A1A9-5A4F-9A62-F8F03A516DA5}" type="datetimeFigureOut">
              <a:rPr lang="en-US" smtClean="0"/>
              <a:t>4/9/2019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1412DC-455F-014F-ADA8-2A78FB572DAF}" type="slidenum">
              <a:rPr lang="en-US" smtClean="0"/>
              <a:t>‹#›</a:t>
            </a:fld>
            <a:endParaRPr lang="en-US"/>
          </a:p>
        </p:txBody>
      </p:sp>
    </p:spTree>
    <p:extLst>
      <p:ext uri="{BB962C8B-B14F-4D97-AF65-F5344CB8AC3E}">
        <p14:creationId xmlns:p14="http://schemas.microsoft.com/office/powerpoint/2010/main" val="3355235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n.wikipedia.org/wiki/God"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en.wikipedia.org/wiki/Evolution"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1412DC-455F-014F-ADA8-2A78FB572DAF}" type="slidenum">
              <a:rPr lang="en-US" smtClean="0"/>
              <a:t>1</a:t>
            </a:fld>
            <a:endParaRPr lang="en-US"/>
          </a:p>
        </p:txBody>
      </p:sp>
    </p:spTree>
    <p:extLst>
      <p:ext uri="{BB962C8B-B14F-4D97-AF65-F5344CB8AC3E}">
        <p14:creationId xmlns:p14="http://schemas.microsoft.com/office/powerpoint/2010/main" val="409576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Genesis as an ANE cosmology is </a:t>
            </a:r>
            <a:r>
              <a:rPr lang="en-US" baseline="0" dirty="0"/>
              <a:t>the title of a book chapter he wrote in which he elaborates on the idea.  See </a:t>
            </a:r>
            <a:r>
              <a:rPr lang="en-US" dirty="0"/>
              <a:t>p.</a:t>
            </a:r>
            <a:r>
              <a:rPr lang="en-US" baseline="0" dirty="0"/>
              <a:t> 146 of J. Walton. </a:t>
            </a:r>
            <a:r>
              <a:rPr lang="en-US" i="1" baseline="0" dirty="0"/>
              <a:t>Reading Genesis 1 as an Ancient Cosmology</a:t>
            </a:r>
            <a:r>
              <a:rPr lang="en-US" i="0" baseline="0" dirty="0"/>
              <a:t> in J. Daryl Charles, Ed. </a:t>
            </a:r>
            <a:r>
              <a:rPr lang="en-US" i="1" baseline="0" dirty="0"/>
              <a:t>Reading Genesis 1-2: An Evangelical Conversation. </a:t>
            </a:r>
            <a:r>
              <a:rPr lang="en-US" i="0" baseline="0" dirty="0"/>
              <a:t>Peabody, MA: Hendrickson Publishers Marketing, LLC (2013). </a:t>
            </a:r>
            <a:r>
              <a:rPr lang="en-US" sz="1200" baseline="0" dirty="0"/>
              <a:t>ISBN 978-1-59856-888-2. Beall also wrote chapter 2 in this volume, entitled </a:t>
            </a:r>
            <a:r>
              <a:rPr lang="en-US" sz="1200" i="1" baseline="0" dirty="0"/>
              <a:t>Reading Genesis 1-2: A Literal Approach.</a:t>
            </a:r>
            <a:endParaRPr lang="en-US" sz="1200" i="0" baseline="0" dirty="0"/>
          </a:p>
          <a:p>
            <a:endParaRPr lang="en-US" sz="1200" i="0" baseline="0" dirty="0"/>
          </a:p>
          <a:p>
            <a:r>
              <a:rPr lang="en-US" sz="1200" i="0" baseline="0" dirty="0"/>
              <a:t>Cosmic temple inauguration is from p. 162.  Furthermore, there is only one NT reference in Walton’s chapter (Colossians 1:16-17), and it is on p. 156 of the above book.</a:t>
            </a:r>
          </a:p>
          <a:p>
            <a:endParaRPr lang="en-US" sz="1200" i="0" baseline="0" dirty="0"/>
          </a:p>
          <a:p>
            <a:r>
              <a:rPr lang="en-US" sz="1200" i="0" baseline="0" dirty="0"/>
              <a:t>Adam and Eve as archetypes is from Walton’s plenary session at the 2015 BioLogos Conference on Evolution &amp; Christian Faith and pp. 166-167 of the above book.</a:t>
            </a:r>
          </a:p>
          <a:p>
            <a:endParaRPr lang="en-US" sz="1200"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From</a:t>
            </a:r>
            <a:r>
              <a:rPr lang="en-US" sz="1200" kern="1200" baseline="0" dirty="0">
                <a:solidFill>
                  <a:schemeClr val="tx1"/>
                </a:solidFill>
                <a:effectLst/>
                <a:latin typeface="+mn-lt"/>
                <a:ea typeface="+mn-ea"/>
                <a:cs typeface="+mn-cs"/>
              </a:rPr>
              <a:t> https://</a:t>
            </a:r>
            <a:r>
              <a:rPr lang="en-US" sz="1200" kern="1200" baseline="0" dirty="0" err="1">
                <a:solidFill>
                  <a:schemeClr val="tx1"/>
                </a:solidFill>
                <a:effectLst/>
                <a:latin typeface="+mn-lt"/>
                <a:ea typeface="+mn-ea"/>
                <a:cs typeface="+mn-cs"/>
              </a:rPr>
              <a:t>discourse.biologos.org</a:t>
            </a:r>
            <a:r>
              <a:rPr lang="en-US" sz="1200" kern="1200" baseline="0" dirty="0">
                <a:solidFill>
                  <a:schemeClr val="tx1"/>
                </a:solidFill>
                <a:effectLst/>
                <a:latin typeface="+mn-lt"/>
                <a:ea typeface="+mn-ea"/>
                <a:cs typeface="+mn-cs"/>
              </a:rPr>
              <a:t>/t/</a:t>
            </a:r>
            <a:r>
              <a:rPr lang="en-US" sz="1200" kern="1200" baseline="0" dirty="0" err="1">
                <a:solidFill>
                  <a:schemeClr val="tx1"/>
                </a:solidFill>
                <a:effectLst/>
                <a:latin typeface="+mn-lt"/>
                <a:ea typeface="+mn-ea"/>
                <a:cs typeface="+mn-cs"/>
              </a:rPr>
              <a:t>biologos</a:t>
            </a:r>
            <a:r>
              <a:rPr lang="en-US" sz="1200" kern="1200" baseline="0" dirty="0">
                <a:solidFill>
                  <a:schemeClr val="tx1"/>
                </a:solidFill>
                <a:effectLst/>
                <a:latin typeface="+mn-lt"/>
                <a:ea typeface="+mn-ea"/>
                <a:cs typeface="+mn-cs"/>
              </a:rPr>
              <a:t>-and-inerrancy/5757 (5-25-2019).  This thread of the forum was opened in September, 2016.</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41412DC-455F-014F-ADA8-2A78FB572DAF}" type="slidenum">
              <a:rPr lang="en-US" smtClean="0"/>
              <a:t>12</a:t>
            </a:fld>
            <a:endParaRPr lang="en-US"/>
          </a:p>
        </p:txBody>
      </p:sp>
    </p:spTree>
    <p:extLst>
      <p:ext uri="{BB962C8B-B14F-4D97-AF65-F5344CB8AC3E}">
        <p14:creationId xmlns:p14="http://schemas.microsoft.com/office/powerpoint/2010/main" val="454958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New Oxford American Dictionary:  Perspicuous </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pərˈspikyo͞owəs</a:t>
            </a:r>
            <a:r>
              <a:rPr lang="en-US" sz="1200" b="0" i="0" kern="1200" dirty="0">
                <a:solidFill>
                  <a:schemeClr val="tx1"/>
                </a:solidFill>
                <a:effectLst/>
                <a:latin typeface="+mn-lt"/>
                <a:ea typeface="+mn-ea"/>
                <a:cs typeface="+mn-cs"/>
              </a:rPr>
              <a:t>|</a:t>
            </a:r>
            <a:r>
              <a:rPr lang="en-US" dirty="0"/>
              <a:t> means </a:t>
            </a:r>
            <a:r>
              <a:rPr lang="en-US" sz="1200" b="0" i="0" kern="1200" dirty="0">
                <a:solidFill>
                  <a:schemeClr val="tx1"/>
                </a:solidFill>
                <a:effectLst/>
                <a:latin typeface="+mn-lt"/>
                <a:ea typeface="+mn-ea"/>
                <a:cs typeface="+mn-cs"/>
              </a:rPr>
              <a:t>clearly expressed and easily understood; lucid.</a:t>
            </a: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41412DC-455F-014F-ADA8-2A78FB572DAF}" type="slidenum">
              <a:rPr lang="en-US" smtClean="0"/>
              <a:t>13</a:t>
            </a:fld>
            <a:endParaRPr lang="en-US"/>
          </a:p>
        </p:txBody>
      </p:sp>
    </p:spTree>
    <p:extLst>
      <p:ext uri="{BB962C8B-B14F-4D97-AF65-F5344CB8AC3E}">
        <p14:creationId xmlns:p14="http://schemas.microsoft.com/office/powerpoint/2010/main" val="4292704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pretty good statement:  “</a:t>
            </a:r>
            <a:r>
              <a:rPr lang="en-US" b="1" dirty="0"/>
              <a:t>Theistic evolution</a:t>
            </a:r>
            <a:r>
              <a:rPr lang="en-US" dirty="0"/>
              <a:t>, </a:t>
            </a:r>
            <a:r>
              <a:rPr lang="en-US" b="1" dirty="0"/>
              <a:t>theistic evolutionism</a:t>
            </a:r>
            <a:r>
              <a:rPr lang="en-US" dirty="0"/>
              <a:t>, </a:t>
            </a:r>
            <a:r>
              <a:rPr lang="en-US" b="1" dirty="0"/>
              <a:t>evolutionary creationism</a:t>
            </a:r>
            <a:r>
              <a:rPr lang="en-US" dirty="0"/>
              <a:t> or </a:t>
            </a:r>
            <a:r>
              <a:rPr lang="en-US" b="1" dirty="0"/>
              <a:t>God-guided evolution</a:t>
            </a:r>
            <a:r>
              <a:rPr lang="en-US" dirty="0"/>
              <a:t> are views that regard religious teachings about </a:t>
            </a:r>
            <a:r>
              <a:rPr lang="en-US" dirty="0">
                <a:hlinkClick r:id="rId3" tooltip="God"/>
              </a:rPr>
              <a:t>God</a:t>
            </a:r>
            <a:r>
              <a:rPr lang="en-US" dirty="0"/>
              <a:t> as compatible with modern scientific understanding about biological </a:t>
            </a:r>
            <a:r>
              <a:rPr lang="en-US" dirty="0">
                <a:hlinkClick r:id="rId4" tooltip="Evolution"/>
              </a:rPr>
              <a:t>evolution</a:t>
            </a:r>
            <a:r>
              <a:rPr lang="en-US" dirty="0"/>
              <a:t>.” (https://</a:t>
            </a:r>
            <a:r>
              <a:rPr lang="en-US" dirty="0" err="1"/>
              <a:t>en.wikipedia.org</a:t>
            </a:r>
            <a:r>
              <a:rPr lang="en-US" dirty="0"/>
              <a:t>/wiki/</a:t>
            </a:r>
            <a:r>
              <a:rPr lang="en-US" dirty="0" err="1"/>
              <a:t>Theistic_evolution</a:t>
            </a:r>
            <a:r>
              <a:rPr lang="en-US" dirty="0"/>
              <a:t>, 3-25-2019)</a:t>
            </a:r>
          </a:p>
        </p:txBody>
      </p:sp>
      <p:sp>
        <p:nvSpPr>
          <p:cNvPr id="4" name="Slide Number Placeholder 3"/>
          <p:cNvSpPr>
            <a:spLocks noGrp="1"/>
          </p:cNvSpPr>
          <p:nvPr>
            <p:ph type="sldNum" sz="quarter" idx="5"/>
          </p:nvPr>
        </p:nvSpPr>
        <p:spPr/>
        <p:txBody>
          <a:bodyPr/>
          <a:lstStyle/>
          <a:p>
            <a:fld id="{741412DC-455F-014F-ADA8-2A78FB572DAF}" type="slidenum">
              <a:rPr lang="en-US" smtClean="0"/>
              <a:t>2</a:t>
            </a:fld>
            <a:endParaRPr lang="en-US"/>
          </a:p>
        </p:txBody>
      </p:sp>
    </p:spTree>
    <p:extLst>
      <p:ext uri="{BB962C8B-B14F-4D97-AF65-F5344CB8AC3E}">
        <p14:creationId xmlns:p14="http://schemas.microsoft.com/office/powerpoint/2010/main" val="853860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Of course, we are talking about finding just evolution compelling, as well as theistic evolution compelling. Percentages of those that say they don’t know are not shown. ”NET affiliated” simply refers to the aggregate of all those that are religiously affiliated in some way..</a:t>
            </a:r>
          </a:p>
          <a:p>
            <a:endParaRPr lang="en-US" dirty="0"/>
          </a:p>
          <a:p>
            <a:r>
              <a:rPr lang="en-US" dirty="0"/>
              <a:t>Data are from 2014, conducted by the Pew Research Center. “Pew Research Center is a nonpartisan fact tank that informs the public about the issues, attitudes and trends shaping the world. We conduct public opinion polling, demographic research, content analysis and other data-driven social science research. We do not take policy positions.” (https://</a:t>
            </a:r>
            <a:r>
              <a:rPr lang="en-US" dirty="0" err="1"/>
              <a:t>www.pewresearch.org</a:t>
            </a:r>
            <a:r>
              <a:rPr lang="en-US" dirty="0"/>
              <a:t>/about/, 3-25-2019)</a:t>
            </a:r>
          </a:p>
        </p:txBody>
      </p:sp>
      <p:sp>
        <p:nvSpPr>
          <p:cNvPr id="4" name="Slide Number Placeholder 3"/>
          <p:cNvSpPr>
            <a:spLocks noGrp="1"/>
          </p:cNvSpPr>
          <p:nvPr>
            <p:ph type="sldNum" sz="quarter" idx="5"/>
          </p:nvPr>
        </p:nvSpPr>
        <p:spPr/>
        <p:txBody>
          <a:bodyPr/>
          <a:lstStyle/>
          <a:p>
            <a:fld id="{741412DC-455F-014F-ADA8-2A78FB572DAF}" type="slidenum">
              <a:rPr lang="en-US" smtClean="0"/>
              <a:t>3</a:t>
            </a:fld>
            <a:endParaRPr lang="en-US"/>
          </a:p>
        </p:txBody>
      </p:sp>
    </p:spTree>
    <p:extLst>
      <p:ext uri="{BB962C8B-B14F-4D97-AF65-F5344CB8AC3E}">
        <p14:creationId xmlns:p14="http://schemas.microsoft.com/office/powerpoint/2010/main" val="307780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typically choose to interpret the Bible in light of how scientists interpret scientific data (but not vice versa).</a:t>
            </a:r>
          </a:p>
          <a:p>
            <a:endParaRPr lang="en-US" dirty="0"/>
          </a:p>
          <a:p>
            <a:r>
              <a:rPr lang="en-US" dirty="0"/>
              <a:t>We clearly differ with BioLogos over what it means for the scripture to be authoritative. Speakers at the 2015 BioLogos Conference on Evolution and Christian Faith (http://biologos.org/what-we-do/2015-biologos-conference/, 2-8-2017) often commented on believing in the inspiration and authority of scripture, but they never made a statement about its inerrancy.  They hold to the idea that the two books of God, scripture and nature, can’t contradict because they came from the same source, but they often choose to interpret the scripture in light of how scientists interpret scientific data.</a:t>
            </a:r>
          </a:p>
          <a:p>
            <a:endParaRPr lang="en-US" dirty="0"/>
          </a:p>
          <a:p>
            <a:r>
              <a:rPr lang="en-US" dirty="0"/>
              <a:t>The idea of the Bible teaching </a:t>
            </a:r>
            <a:r>
              <a:rPr lang="en-US" dirty="0" err="1"/>
              <a:t>geocentrism</a:t>
            </a:r>
            <a:r>
              <a:rPr lang="en-US" dirty="0"/>
              <a:t> and that the Copernican revolution was need to correct that thought was mentioned </a:t>
            </a:r>
            <a:r>
              <a:rPr lang="en-US" dirty="0" err="1"/>
              <a:t>publically</a:t>
            </a:r>
            <a:r>
              <a:rPr lang="en-US" dirty="0"/>
              <a:t> during a Q&amp;A at the end of a session at the 2015 BioLogos Conference on Evolution and Christian Faith.  It is also raised by Richard Averbeck (who formerly believed in the literal six-day creation) on p. 61 of Reading Genesis 1-2: An Evangelical Conversation. J. Daryl Charles, Ed. (Peabody, MA: Hendrickson Publishers Marketing, LLC, 2013). ISBN 978-1-59856-888-2.  I haven’t seen any convincing arguments that the Bible teaches </a:t>
            </a:r>
            <a:r>
              <a:rPr lang="en-US" dirty="0" err="1"/>
              <a:t>geocentrism</a:t>
            </a:r>
            <a:r>
              <a:rPr lang="en-US" dirty="0"/>
              <a:t>.</a:t>
            </a:r>
          </a:p>
          <a:p>
            <a:endParaRPr lang="en-US" dirty="0"/>
          </a:p>
          <a:p>
            <a:pPr>
              <a:defRPr/>
            </a:pPr>
            <a:r>
              <a:rPr lang="en-US" sz="1200" dirty="0"/>
              <a:t>The response is </a:t>
            </a:r>
            <a:r>
              <a:rPr lang="en-US" sz="1200" dirty="0">
                <a:solidFill>
                  <a:srgbClr val="FFFF00"/>
                </a:solidFill>
              </a:rPr>
              <a:t>article XIX of The Chicago Statement on Biblical Hermeneutics (http://library.dts.edu/Pages/TL/Special/ICBI_2.pdf, 2-8-2017). </a:t>
            </a:r>
            <a:r>
              <a:rPr lang="en-US" sz="1200" dirty="0"/>
              <a:t>The</a:t>
            </a:r>
            <a:r>
              <a:rPr lang="en-US" sz="1200" baseline="0" dirty="0"/>
              <a:t> Chicago Statement on Biblical Hermeneutics is the product of the International Council on Biblical Inerrancy, and was produced in 1982.</a:t>
            </a:r>
            <a:r>
              <a:rPr lang="en-US" dirty="0"/>
              <a:t> </a:t>
            </a:r>
            <a:r>
              <a:rPr lang="en-US" sz="1200" baseline="0" dirty="0"/>
              <a:t> See </a:t>
            </a:r>
            <a:r>
              <a:rPr lang="en-US" sz="800" kern="1200" dirty="0">
                <a:solidFill>
                  <a:schemeClr val="tx1"/>
                </a:solidFill>
                <a:effectLst/>
                <a:latin typeface="+mn-lt"/>
                <a:ea typeface="+mn-ea"/>
                <a:cs typeface="+mn-cs"/>
              </a:rPr>
              <a:t>http://library.dts.edu/Pages/TL/Special/ICBI.shtml (2-8-2017) for more details about</a:t>
            </a:r>
            <a:r>
              <a:rPr lang="en-US" sz="800" kern="1200" baseline="0" dirty="0">
                <a:solidFill>
                  <a:schemeClr val="tx1"/>
                </a:solidFill>
                <a:effectLst/>
                <a:latin typeface="+mn-lt"/>
                <a:ea typeface="+mn-ea"/>
                <a:cs typeface="+mn-cs"/>
              </a:rPr>
              <a:t> this council.</a:t>
            </a:r>
            <a:endParaRPr lang="en-US" dirty="0"/>
          </a:p>
          <a:p>
            <a:endParaRPr lang="en-US" dirty="0"/>
          </a:p>
        </p:txBody>
      </p:sp>
      <p:sp>
        <p:nvSpPr>
          <p:cNvPr id="4" name="Slide Number Placeholder 3"/>
          <p:cNvSpPr>
            <a:spLocks noGrp="1"/>
          </p:cNvSpPr>
          <p:nvPr>
            <p:ph type="sldNum" sz="quarter" idx="5"/>
          </p:nvPr>
        </p:nvSpPr>
        <p:spPr/>
        <p:txBody>
          <a:bodyPr/>
          <a:lstStyle/>
          <a:p>
            <a:fld id="{741412DC-455F-014F-ADA8-2A78FB572DAF}" type="slidenum">
              <a:rPr lang="en-US" smtClean="0"/>
              <a:t>4</a:t>
            </a:fld>
            <a:endParaRPr lang="en-US"/>
          </a:p>
        </p:txBody>
      </p:sp>
    </p:spTree>
    <p:extLst>
      <p:ext uri="{BB962C8B-B14F-4D97-AF65-F5344CB8AC3E}">
        <p14:creationId xmlns:p14="http://schemas.microsoft.com/office/powerpoint/2010/main" val="3515924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1412DC-455F-014F-ADA8-2A78FB572DAF}" type="slidenum">
              <a:rPr lang="en-US" smtClean="0"/>
              <a:t>5</a:t>
            </a:fld>
            <a:endParaRPr lang="en-US"/>
          </a:p>
        </p:txBody>
      </p:sp>
    </p:spTree>
    <p:extLst>
      <p:ext uri="{BB962C8B-B14F-4D97-AF65-F5344CB8AC3E}">
        <p14:creationId xmlns:p14="http://schemas.microsoft.com/office/powerpoint/2010/main" val="1787986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What? Common descent, from simple organisms to humans.</a:t>
            </a:r>
          </a:p>
          <a:p>
            <a:r>
              <a:rPr lang="en-US" baseline="0" dirty="0"/>
              <a:t>What? That God created things with the ability to adapt to circumstances, thus preserving life.</a:t>
            </a:r>
          </a:p>
          <a:p>
            <a:r>
              <a:rPr lang="en-US" baseline="0" dirty="0"/>
              <a:t>Can? Is ”species” a biblical concept? No. Can? Yes, but they will fall within the biblical kinds referred to in Genesis.</a:t>
            </a:r>
          </a:p>
          <a:p>
            <a:r>
              <a:rPr lang="en-US" baseline="0" dirty="0"/>
              <a:t>Does? No, of course not.</a:t>
            </a:r>
          </a:p>
          <a:p>
            <a:endParaRPr lang="en-US" baseline="0" dirty="0"/>
          </a:p>
          <a:p>
            <a:r>
              <a:rPr lang="en-US" baseline="0" dirty="0"/>
              <a:t>Predators will, of course, go after the mice that are easily seen and will eat fewer of the black ones.</a:t>
            </a:r>
          </a:p>
          <a:p>
            <a:endParaRPr lang="en-US" baseline="0" dirty="0"/>
          </a:p>
          <a:p>
            <a:r>
              <a:rPr lang="en-US" baseline="0" dirty="0"/>
              <a:t>See </a:t>
            </a:r>
            <a:r>
              <a:rPr lang="en-US" i="1" baseline="0" dirty="0"/>
              <a:t>Pocket Mouse Evolution </a:t>
            </a:r>
            <a:r>
              <a:rPr lang="en-US" baseline="0" dirty="0"/>
              <a:t>at http://</a:t>
            </a:r>
            <a:r>
              <a:rPr lang="en-US" baseline="0" dirty="0" err="1"/>
              <a:t>www.hhmi.org</a:t>
            </a:r>
            <a:r>
              <a:rPr lang="en-US" baseline="0" dirty="0"/>
              <a:t>/</a:t>
            </a:r>
            <a:r>
              <a:rPr lang="en-US" baseline="0" dirty="0" err="1"/>
              <a:t>biointeractive</a:t>
            </a:r>
            <a:r>
              <a:rPr lang="en-US" baseline="0" dirty="0"/>
              <a:t>/pocket-mouse-evolution (2-4-2017).</a:t>
            </a:r>
            <a:endParaRPr lang="en-US" dirty="0"/>
          </a:p>
        </p:txBody>
      </p:sp>
      <p:sp>
        <p:nvSpPr>
          <p:cNvPr id="4" name="Slide Number Placeholder 3"/>
          <p:cNvSpPr>
            <a:spLocks noGrp="1"/>
          </p:cNvSpPr>
          <p:nvPr>
            <p:ph type="sldNum" sz="quarter" idx="5"/>
          </p:nvPr>
        </p:nvSpPr>
        <p:spPr/>
        <p:txBody>
          <a:bodyPr/>
          <a:lstStyle/>
          <a:p>
            <a:fld id="{741412DC-455F-014F-ADA8-2A78FB572DAF}" type="slidenum">
              <a:rPr lang="en-US" smtClean="0"/>
              <a:t>7</a:t>
            </a:fld>
            <a:endParaRPr lang="en-US"/>
          </a:p>
        </p:txBody>
      </p:sp>
    </p:spTree>
    <p:extLst>
      <p:ext uri="{BB962C8B-B14F-4D97-AF65-F5344CB8AC3E}">
        <p14:creationId xmlns:p14="http://schemas.microsoft.com/office/powerpoint/2010/main" val="3538518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real example based on real data.</a:t>
            </a:r>
          </a:p>
        </p:txBody>
      </p:sp>
      <p:sp>
        <p:nvSpPr>
          <p:cNvPr id="4" name="Slide Number Placeholder 3"/>
          <p:cNvSpPr>
            <a:spLocks noGrp="1"/>
          </p:cNvSpPr>
          <p:nvPr>
            <p:ph type="sldNum" sz="quarter" idx="5"/>
          </p:nvPr>
        </p:nvSpPr>
        <p:spPr/>
        <p:txBody>
          <a:bodyPr/>
          <a:lstStyle/>
          <a:p>
            <a:fld id="{741412DC-455F-014F-ADA8-2A78FB572DAF}" type="slidenum">
              <a:rPr lang="en-US" smtClean="0"/>
              <a:t>8</a:t>
            </a:fld>
            <a:endParaRPr lang="en-US"/>
          </a:p>
        </p:txBody>
      </p:sp>
    </p:spTree>
    <p:extLst>
      <p:ext uri="{BB962C8B-B14F-4D97-AF65-F5344CB8AC3E}">
        <p14:creationId xmlns:p14="http://schemas.microsoft.com/office/powerpoint/2010/main" val="1575327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much as I’d like to pursue this in further depth, we just don’t have the time to do so.</a:t>
            </a:r>
          </a:p>
        </p:txBody>
      </p:sp>
      <p:sp>
        <p:nvSpPr>
          <p:cNvPr id="4" name="Slide Number Placeholder 3"/>
          <p:cNvSpPr>
            <a:spLocks noGrp="1"/>
          </p:cNvSpPr>
          <p:nvPr>
            <p:ph type="sldNum" sz="quarter" idx="5"/>
          </p:nvPr>
        </p:nvSpPr>
        <p:spPr/>
        <p:txBody>
          <a:bodyPr/>
          <a:lstStyle/>
          <a:p>
            <a:fld id="{741412DC-455F-014F-ADA8-2A78FB572DAF}" type="slidenum">
              <a:rPr lang="en-US" smtClean="0"/>
              <a:t>9</a:t>
            </a:fld>
            <a:endParaRPr lang="en-US"/>
          </a:p>
        </p:txBody>
      </p:sp>
    </p:spTree>
    <p:extLst>
      <p:ext uri="{BB962C8B-B14F-4D97-AF65-F5344CB8AC3E}">
        <p14:creationId xmlns:p14="http://schemas.microsoft.com/office/powerpoint/2010/main" val="88062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741412DC-455F-014F-ADA8-2A78FB572DAF}" type="slidenum">
              <a:rPr lang="en-US" smtClean="0"/>
              <a:t>11</a:t>
            </a:fld>
            <a:endParaRPr lang="en-US"/>
          </a:p>
        </p:txBody>
      </p:sp>
    </p:spTree>
    <p:extLst>
      <p:ext uri="{BB962C8B-B14F-4D97-AF65-F5344CB8AC3E}">
        <p14:creationId xmlns:p14="http://schemas.microsoft.com/office/powerpoint/2010/main" val="372048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4/9/2019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4/9/2019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4/9/2019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4/9/2019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4/9/2019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4/9/2019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4/9/2019</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4/9/2019</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4/9/2019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4/9/2019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4/9/2019</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4/9/2019</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biologos.org/"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www.pewinternet.org/wp-content/uploads/sites/9/2015/07/2015-07-01_science-and-politics_FINAL-1.pdf" TargetMode="External"/><Relationship Id="rId5" Type="http://schemas.openxmlformats.org/officeDocument/2006/relationships/image" Target="../media/image3.emf"/><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Book_of_Nature"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answers.yahoo.com/question/index?qid=20090308201634AAErc5k"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3DD8B2-1B73-A64F-B47B-8BED38F5F8EB}"/>
              </a:ext>
            </a:extLst>
          </p:cNvPr>
          <p:cNvSpPr>
            <a:spLocks noGrp="1"/>
          </p:cNvSpPr>
          <p:nvPr>
            <p:ph type="ctrTitle"/>
          </p:nvPr>
        </p:nvSpPr>
        <p:spPr>
          <a:xfrm>
            <a:off x="1069848" y="2204600"/>
            <a:ext cx="7315200" cy="2448799"/>
          </a:xfrm>
        </p:spPr>
        <p:txBody>
          <a:bodyPr/>
          <a:lstStyle/>
          <a:p>
            <a:r>
              <a:rPr lang="en-US" dirty="0"/>
              <a:t>A Thoughtful Approach to Theistic Evolution</a:t>
            </a:r>
          </a:p>
        </p:txBody>
      </p:sp>
      <p:sp>
        <p:nvSpPr>
          <p:cNvPr id="3" name="Subtitle 2">
            <a:extLst>
              <a:ext uri="{FF2B5EF4-FFF2-40B4-BE49-F238E27FC236}">
                <a16:creationId xmlns:a16="http://schemas.microsoft.com/office/drawing/2014/main" xmlns="" id="{34714F89-CAC5-774C-991C-D64B651FF576}"/>
              </a:ext>
            </a:extLst>
          </p:cNvPr>
          <p:cNvSpPr>
            <a:spLocks noGrp="1"/>
          </p:cNvSpPr>
          <p:nvPr>
            <p:ph type="subTitle" idx="1"/>
          </p:nvPr>
        </p:nvSpPr>
        <p:spPr>
          <a:xfrm>
            <a:off x="1100015" y="4948518"/>
            <a:ext cx="7315200" cy="950258"/>
          </a:xfrm>
        </p:spPr>
        <p:txBody>
          <a:bodyPr>
            <a:normAutofit/>
          </a:bodyPr>
          <a:lstStyle/>
          <a:p>
            <a:r>
              <a:rPr lang="en-US" dirty="0"/>
              <a:t>Brian Vogt, PhD</a:t>
            </a:r>
          </a:p>
          <a:p>
            <a:pPr>
              <a:spcAft>
                <a:spcPts val="1200"/>
              </a:spcAft>
            </a:pPr>
            <a:r>
              <a:rPr lang="en-US" dirty="0"/>
              <a:t>Head, Department of Chemistry and Physics</a:t>
            </a:r>
          </a:p>
        </p:txBody>
      </p:sp>
    </p:spTree>
    <p:extLst>
      <p:ext uri="{BB962C8B-B14F-4D97-AF65-F5344CB8AC3E}">
        <p14:creationId xmlns:p14="http://schemas.microsoft.com/office/powerpoint/2010/main" val="2527059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B10877-535F-ED47-977E-B81BE6992FF2}"/>
              </a:ext>
            </a:extLst>
          </p:cNvPr>
          <p:cNvSpPr>
            <a:spLocks noGrp="1"/>
          </p:cNvSpPr>
          <p:nvPr>
            <p:ph type="title"/>
          </p:nvPr>
        </p:nvSpPr>
        <p:spPr>
          <a:xfrm>
            <a:off x="3867912" y="2507702"/>
            <a:ext cx="7315200" cy="1842596"/>
          </a:xfrm>
        </p:spPr>
        <p:txBody>
          <a:bodyPr/>
          <a:lstStyle/>
          <a:p>
            <a:r>
              <a:rPr lang="en-US" dirty="0"/>
              <a:t>Is Theistic Evolution Biblically Defensible?</a:t>
            </a:r>
          </a:p>
        </p:txBody>
      </p:sp>
    </p:spTree>
    <p:extLst>
      <p:ext uri="{BB962C8B-B14F-4D97-AF65-F5344CB8AC3E}">
        <p14:creationId xmlns:p14="http://schemas.microsoft.com/office/powerpoint/2010/main" val="185310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0DDCF08-C784-354F-97A7-042EDCD0BE51}"/>
              </a:ext>
            </a:extLst>
          </p:cNvPr>
          <p:cNvSpPr txBox="1"/>
          <p:nvPr/>
        </p:nvSpPr>
        <p:spPr>
          <a:xfrm>
            <a:off x="277091" y="235527"/>
            <a:ext cx="11665527" cy="523220"/>
          </a:xfrm>
          <a:prstGeom prst="rect">
            <a:avLst/>
          </a:prstGeom>
          <a:noFill/>
        </p:spPr>
        <p:txBody>
          <a:bodyPr wrap="square" rtlCol="0">
            <a:spAutoFit/>
          </a:bodyPr>
          <a:lstStyle/>
          <a:p>
            <a:pPr algn="ctr"/>
            <a:r>
              <a:rPr lang="en-US" sz="2800" b="1" dirty="0">
                <a:solidFill>
                  <a:schemeClr val="accent1">
                    <a:lumMod val="75000"/>
                  </a:schemeClr>
                </a:solidFill>
              </a:rPr>
              <a:t>The thinking of theistic evolutionists is exemplified by BioLogos.</a:t>
            </a:r>
          </a:p>
        </p:txBody>
      </p:sp>
      <p:sp>
        <p:nvSpPr>
          <p:cNvPr id="3" name="Rectangle 2">
            <a:extLst>
              <a:ext uri="{FF2B5EF4-FFF2-40B4-BE49-F238E27FC236}">
                <a16:creationId xmlns:a16="http://schemas.microsoft.com/office/drawing/2014/main" xmlns="" id="{4FFDC035-6918-E446-902A-985002D07AB7}"/>
              </a:ext>
            </a:extLst>
          </p:cNvPr>
          <p:cNvSpPr/>
          <p:nvPr/>
        </p:nvSpPr>
        <p:spPr>
          <a:xfrm>
            <a:off x="1138990" y="1000036"/>
            <a:ext cx="9914021" cy="1092607"/>
          </a:xfrm>
          <a:prstGeom prst="rect">
            <a:avLst/>
          </a:prstGeom>
        </p:spPr>
        <p:txBody>
          <a:bodyPr wrap="square">
            <a:spAutoFit/>
          </a:bodyPr>
          <a:lstStyle/>
          <a:p>
            <a:pPr algn="ctr">
              <a:spcAft>
                <a:spcPts val="600"/>
              </a:spcAft>
            </a:pPr>
            <a:r>
              <a:rPr lang="en-US" sz="2200" i="1" dirty="0"/>
              <a:t>BioLogos invites the church and the world to see the harmony between science and biblical faith as we present an evolutionary understanding of God’s creation.</a:t>
            </a:r>
          </a:p>
          <a:p>
            <a:pPr algn="ctr"/>
            <a:r>
              <a:rPr lang="en-US" sz="1600" dirty="0"/>
              <a:t>(</a:t>
            </a:r>
            <a:r>
              <a:rPr lang="en-US" sz="1600" dirty="0">
                <a:hlinkClick r:id="rId3"/>
              </a:rPr>
              <a:t>https://biologos.org/</a:t>
            </a:r>
            <a:r>
              <a:rPr lang="en-US" sz="1600" dirty="0"/>
              <a:t>, 5-25-2019)</a:t>
            </a:r>
            <a:endParaRPr lang="en-US" sz="2200" dirty="0"/>
          </a:p>
        </p:txBody>
      </p:sp>
      <p:sp>
        <p:nvSpPr>
          <p:cNvPr id="6" name="Rectangle 5">
            <a:extLst>
              <a:ext uri="{FF2B5EF4-FFF2-40B4-BE49-F238E27FC236}">
                <a16:creationId xmlns:a16="http://schemas.microsoft.com/office/drawing/2014/main" xmlns="" id="{D2D32160-EB8E-3C4D-A902-90AE1B7B6F9D}"/>
              </a:ext>
            </a:extLst>
          </p:cNvPr>
          <p:cNvSpPr/>
          <p:nvPr/>
        </p:nvSpPr>
        <p:spPr>
          <a:xfrm>
            <a:off x="2041357" y="2261548"/>
            <a:ext cx="8109286" cy="4385816"/>
          </a:xfrm>
          <a:prstGeom prst="rect">
            <a:avLst/>
          </a:prstGeom>
        </p:spPr>
        <p:txBody>
          <a:bodyPr wrap="square">
            <a:spAutoFit/>
          </a:bodyPr>
          <a:lstStyle/>
          <a:p>
            <a:pPr>
              <a:spcAft>
                <a:spcPts val="1200"/>
              </a:spcAft>
            </a:pPr>
            <a:r>
              <a:rPr lang="en-US" sz="2200" dirty="0"/>
              <a:t>Referring to John 1:1-3, BioLogos means Bios (Greek </a:t>
            </a:r>
            <a:r>
              <a:rPr lang="en-US" sz="2200" i="1" dirty="0"/>
              <a:t>life</a:t>
            </a:r>
            <a:r>
              <a:rPr lang="en-US" sz="2200" dirty="0"/>
              <a:t>) through Logos (Greek </a:t>
            </a:r>
            <a:r>
              <a:rPr lang="en-US" sz="2200" i="1" dirty="0"/>
              <a:t>word</a:t>
            </a:r>
            <a:r>
              <a:rPr lang="en-US" sz="2200" dirty="0"/>
              <a:t>).</a:t>
            </a:r>
          </a:p>
          <a:p>
            <a:pPr>
              <a:spcAft>
                <a:spcPts val="600"/>
              </a:spcAft>
            </a:pPr>
            <a:r>
              <a:rPr lang="en-US" sz="2200" dirty="0">
                <a:solidFill>
                  <a:srgbClr val="0432FF"/>
                </a:solidFill>
              </a:rPr>
              <a:t>Here are some of the positions the organization was founded on:</a:t>
            </a:r>
          </a:p>
          <a:p>
            <a:pPr marL="914400" lvl="1" indent="-457200">
              <a:spcAft>
                <a:spcPts val="600"/>
              </a:spcAft>
              <a:buFont typeface="+mj-lt"/>
              <a:buAutoNum type="arabicPeriod"/>
            </a:pPr>
            <a:r>
              <a:rPr lang="en-US" sz="2200" dirty="0"/>
              <a:t>“The universe came into being out of nothingness, approximately 14 billion years ago.</a:t>
            </a:r>
          </a:p>
          <a:p>
            <a:pPr marL="914400" lvl="1" indent="-457200">
              <a:spcAft>
                <a:spcPts val="600"/>
              </a:spcAft>
              <a:buFont typeface="+mj-lt"/>
              <a:buAutoNum type="arabicPeriod"/>
            </a:pPr>
            <a:r>
              <a:rPr lang="en-US" sz="2200" dirty="0"/>
              <a:t>“Evolution is responsible for the diversity/complexity of life.</a:t>
            </a:r>
          </a:p>
          <a:p>
            <a:pPr marL="914400" lvl="1" indent="-457200">
              <a:spcAft>
                <a:spcPts val="600"/>
              </a:spcAft>
              <a:buFont typeface="+mj-lt"/>
              <a:buAutoNum type="arabicPeriod"/>
            </a:pPr>
            <a:r>
              <a:rPr lang="en-US" sz="2200" dirty="0"/>
              <a:t>“Evolution continued without God having to intervene.</a:t>
            </a:r>
          </a:p>
          <a:p>
            <a:pPr marL="914400" lvl="1" indent="-457200">
              <a:spcAft>
                <a:spcPts val="600"/>
              </a:spcAft>
              <a:buFont typeface="+mj-lt"/>
              <a:buAutoNum type="arabicPeriod"/>
            </a:pPr>
            <a:r>
              <a:rPr lang="en-US" sz="2200" dirty="0"/>
              <a:t>“Humans share ‘a common ancestor with the great apes.’</a:t>
            </a:r>
          </a:p>
          <a:p>
            <a:pPr marL="914400" lvl="1" indent="-457200">
              <a:spcAft>
                <a:spcPts val="1200"/>
              </a:spcAft>
              <a:buFont typeface="+mj-lt"/>
              <a:buAutoNum type="arabicPeriod"/>
            </a:pPr>
            <a:r>
              <a:rPr lang="en-US" sz="2200" dirty="0"/>
              <a:t>“But humans are also unique in ways that defy evolutionary explanation and point to our spiritual nature.”</a:t>
            </a:r>
          </a:p>
          <a:p>
            <a:pPr algn="ctr"/>
            <a:r>
              <a:rPr lang="en-US" sz="1400" dirty="0"/>
              <a:t>(Francis Collins, </a:t>
            </a:r>
            <a:r>
              <a:rPr lang="en-US" sz="1400" i="1" dirty="0"/>
              <a:t>The Language of God</a:t>
            </a:r>
            <a:r>
              <a:rPr lang="en-US" sz="1400" dirty="0"/>
              <a:t>, p. 200)</a:t>
            </a:r>
          </a:p>
        </p:txBody>
      </p:sp>
    </p:spTree>
    <p:extLst>
      <p:ext uri="{BB962C8B-B14F-4D97-AF65-F5344CB8AC3E}">
        <p14:creationId xmlns:p14="http://schemas.microsoft.com/office/powerpoint/2010/main" val="71834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uiExpand="1"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0DDCF08-C784-354F-97A7-042EDCD0BE51}"/>
              </a:ext>
            </a:extLst>
          </p:cNvPr>
          <p:cNvSpPr txBox="1"/>
          <p:nvPr/>
        </p:nvSpPr>
        <p:spPr>
          <a:xfrm>
            <a:off x="277091" y="235527"/>
            <a:ext cx="11665527" cy="523220"/>
          </a:xfrm>
          <a:prstGeom prst="rect">
            <a:avLst/>
          </a:prstGeom>
          <a:noFill/>
        </p:spPr>
        <p:txBody>
          <a:bodyPr wrap="square" rtlCol="0">
            <a:spAutoFit/>
          </a:bodyPr>
          <a:lstStyle/>
          <a:p>
            <a:pPr marL="17463" indent="-17463" algn="ctr"/>
            <a:r>
              <a:rPr lang="en-US" sz="2800" b="1" dirty="0">
                <a:solidFill>
                  <a:schemeClr val="accent1">
                    <a:lumMod val="75000"/>
                  </a:schemeClr>
                </a:solidFill>
              </a:rPr>
              <a:t>The unnatural reading of Genesis 1-3 is due to flawed thinking.</a:t>
            </a:r>
          </a:p>
        </p:txBody>
      </p:sp>
      <p:sp>
        <p:nvSpPr>
          <p:cNvPr id="5" name="Rectangle 4">
            <a:extLst>
              <a:ext uri="{FF2B5EF4-FFF2-40B4-BE49-F238E27FC236}">
                <a16:creationId xmlns:a16="http://schemas.microsoft.com/office/drawing/2014/main" xmlns="" id="{B7F81994-6447-B149-9421-534070AEB5D4}"/>
              </a:ext>
            </a:extLst>
          </p:cNvPr>
          <p:cNvSpPr/>
          <p:nvPr/>
        </p:nvSpPr>
        <p:spPr>
          <a:xfrm>
            <a:off x="688169" y="994222"/>
            <a:ext cx="10461093" cy="5478423"/>
          </a:xfrm>
          <a:prstGeom prst="rect">
            <a:avLst/>
          </a:prstGeom>
        </p:spPr>
        <p:txBody>
          <a:bodyPr wrap="square">
            <a:spAutoFit/>
          </a:bodyPr>
          <a:lstStyle/>
          <a:p>
            <a:pPr marL="457200" indent="-457200">
              <a:spcAft>
                <a:spcPts val="1200"/>
              </a:spcAft>
              <a:buFont typeface="+mj-lt"/>
              <a:buAutoNum type="arabicPeriod"/>
            </a:pPr>
            <a:r>
              <a:rPr lang="en-US" sz="2400" i="1" dirty="0">
                <a:solidFill>
                  <a:srgbClr val="0432FF"/>
                </a:solidFill>
              </a:rPr>
              <a:t>The historicity of the Bible is called into question.</a:t>
            </a:r>
          </a:p>
          <a:p>
            <a:pPr lvl="1">
              <a:spcAft>
                <a:spcPts val="1800"/>
              </a:spcAft>
            </a:pPr>
            <a:r>
              <a:rPr lang="en-US" sz="2000" dirty="0"/>
              <a:t>“Many sacred texts do indeed carry the clear marks of eyewitness history, and as believers we must hold fast to those truths. Others, such as the stories of Job and Jonah, and of Adam and Eve, frankly do not carry the same historical ring.” </a:t>
            </a:r>
            <a:r>
              <a:rPr lang="en-US" dirty="0"/>
              <a:t>(Francis Collins, </a:t>
            </a:r>
            <a:r>
              <a:rPr lang="en-US" i="1" dirty="0"/>
              <a:t>The Language of God</a:t>
            </a:r>
            <a:r>
              <a:rPr lang="en-US" dirty="0"/>
              <a:t>, p. 209)</a:t>
            </a:r>
          </a:p>
          <a:p>
            <a:pPr marL="457200" indent="-457200">
              <a:spcAft>
                <a:spcPts val="1200"/>
              </a:spcAft>
              <a:buFont typeface="+mj-lt"/>
              <a:buAutoNum type="arabicPeriod"/>
            </a:pPr>
            <a:r>
              <a:rPr lang="en-US" sz="2400" i="1" dirty="0">
                <a:solidFill>
                  <a:srgbClr val="0432FF"/>
                </a:solidFill>
              </a:rPr>
              <a:t>The Bible is excessively interpreted in light of Ancient Near Eastern (ANE) texts. </a:t>
            </a:r>
            <a:r>
              <a:rPr lang="en-US" sz="2400" i="1" dirty="0"/>
              <a:t>John Walton, professor of OT, Wheaton College:</a:t>
            </a:r>
          </a:p>
          <a:p>
            <a:pPr lvl="1">
              <a:spcAft>
                <a:spcPts val="600"/>
              </a:spcAft>
            </a:pPr>
            <a:r>
              <a:rPr lang="en-US" sz="2000" dirty="0"/>
              <a:t>“Reading Genesis 1 as Ancient Cosmology”</a:t>
            </a:r>
          </a:p>
          <a:p>
            <a:pPr lvl="1">
              <a:spcAft>
                <a:spcPts val="600"/>
              </a:spcAft>
            </a:pPr>
            <a:r>
              <a:rPr lang="en-US" sz="2000" dirty="0"/>
              <a:t>The seven days describe “cosmic temple inauguration.”</a:t>
            </a:r>
          </a:p>
          <a:p>
            <a:pPr lvl="1">
              <a:spcAft>
                <a:spcPts val="1800"/>
              </a:spcAft>
            </a:pPr>
            <a:r>
              <a:rPr lang="en-US" sz="2000" dirty="0"/>
              <a:t>Adam and Eve are archetypes, not necessarily historical.</a:t>
            </a:r>
          </a:p>
          <a:p>
            <a:pPr marL="457200" indent="-457200">
              <a:spcAft>
                <a:spcPts val="1200"/>
              </a:spcAft>
              <a:buFont typeface="+mj-lt"/>
              <a:buAutoNum type="arabicPeriod"/>
            </a:pPr>
            <a:r>
              <a:rPr lang="en-US" sz="2400" i="1" dirty="0">
                <a:solidFill>
                  <a:srgbClr val="0432FF"/>
                </a:solidFill>
              </a:rPr>
              <a:t>The inerrancy of the Bible is sidestepped. In a discussion entitled “</a:t>
            </a:r>
            <a:r>
              <a:rPr lang="en-US" sz="2400" i="1" dirty="0" err="1">
                <a:solidFill>
                  <a:srgbClr val="0432FF"/>
                </a:solidFill>
              </a:rPr>
              <a:t>Biologos</a:t>
            </a:r>
            <a:r>
              <a:rPr lang="en-US" sz="2400" i="1" dirty="0">
                <a:solidFill>
                  <a:srgbClr val="0432FF"/>
                </a:solidFill>
              </a:rPr>
              <a:t> and Inerrancy?” the BioLogos moderator added this comment:</a:t>
            </a:r>
          </a:p>
          <a:p>
            <a:pPr lvl="1">
              <a:spcAft>
                <a:spcPts val="1200"/>
              </a:spcAft>
            </a:pPr>
            <a:r>
              <a:rPr lang="en-US" sz="2000" dirty="0"/>
              <a:t>“Due to the high traffic on this thread and the controversial nature of the topic, we would like to clearly state that as an organization BioLogos takes no position on inerrancy.”</a:t>
            </a:r>
          </a:p>
        </p:txBody>
      </p:sp>
    </p:spTree>
    <p:extLst>
      <p:ext uri="{BB962C8B-B14F-4D97-AF65-F5344CB8AC3E}">
        <p14:creationId xmlns:p14="http://schemas.microsoft.com/office/powerpoint/2010/main" val="2281586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uiExpand="1"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0DDCF08-C784-354F-97A7-042EDCD0BE51}"/>
              </a:ext>
            </a:extLst>
          </p:cNvPr>
          <p:cNvSpPr txBox="1"/>
          <p:nvPr/>
        </p:nvSpPr>
        <p:spPr>
          <a:xfrm>
            <a:off x="865454" y="235527"/>
            <a:ext cx="10461093" cy="954107"/>
          </a:xfrm>
          <a:prstGeom prst="rect">
            <a:avLst/>
          </a:prstGeom>
          <a:noFill/>
        </p:spPr>
        <p:txBody>
          <a:bodyPr wrap="square" rtlCol="0">
            <a:spAutoFit/>
          </a:bodyPr>
          <a:lstStyle/>
          <a:p>
            <a:pPr marL="17463" indent="-17463" algn="ctr"/>
            <a:r>
              <a:rPr lang="en-US" sz="2800" b="1" dirty="0">
                <a:solidFill>
                  <a:schemeClr val="accent1">
                    <a:lumMod val="75000"/>
                  </a:schemeClr>
                </a:solidFill>
              </a:rPr>
              <a:t>The metanarrative of theistic evolution raises profoundly important but unnecessary questions.</a:t>
            </a:r>
          </a:p>
        </p:txBody>
      </p:sp>
      <p:sp>
        <p:nvSpPr>
          <p:cNvPr id="5" name="Rectangle 4">
            <a:extLst>
              <a:ext uri="{FF2B5EF4-FFF2-40B4-BE49-F238E27FC236}">
                <a16:creationId xmlns:a16="http://schemas.microsoft.com/office/drawing/2014/main" xmlns="" id="{B7F81994-6447-B149-9421-534070AEB5D4}"/>
              </a:ext>
            </a:extLst>
          </p:cNvPr>
          <p:cNvSpPr/>
          <p:nvPr/>
        </p:nvSpPr>
        <p:spPr>
          <a:xfrm>
            <a:off x="736295" y="1438680"/>
            <a:ext cx="10461093" cy="4401205"/>
          </a:xfrm>
          <a:prstGeom prst="rect">
            <a:avLst/>
          </a:prstGeom>
        </p:spPr>
        <p:txBody>
          <a:bodyPr wrap="square">
            <a:spAutoFit/>
          </a:bodyPr>
          <a:lstStyle/>
          <a:p>
            <a:pPr marL="457200" indent="-457200">
              <a:spcAft>
                <a:spcPts val="1200"/>
              </a:spcAft>
              <a:buFont typeface="+mj-lt"/>
              <a:buAutoNum type="arabicPeriod"/>
            </a:pPr>
            <a:r>
              <a:rPr lang="en-US" sz="2400" i="1" dirty="0">
                <a:solidFill>
                  <a:srgbClr val="0432FF"/>
                </a:solidFill>
              </a:rPr>
              <a:t>Is the Bible perspicuous?</a:t>
            </a:r>
          </a:p>
          <a:p>
            <a:pPr lvl="1">
              <a:spcAft>
                <a:spcPts val="1200"/>
              </a:spcAft>
            </a:pPr>
            <a:r>
              <a:rPr lang="en-US" sz="2200" dirty="0"/>
              <a:t>“clearly expressed and easily understood; lucid”</a:t>
            </a:r>
          </a:p>
          <a:p>
            <a:pPr lvl="1">
              <a:spcAft>
                <a:spcPts val="1200"/>
              </a:spcAft>
            </a:pPr>
            <a:r>
              <a:rPr lang="en-US" sz="2200" dirty="0">
                <a:solidFill>
                  <a:srgbClr val="FF0000"/>
                </a:solidFill>
              </a:rPr>
              <a:t>Does the average person reading Genesis 1 conclude that it refers to cosmic temple inauguration and that Adam and Eve are archetypes?</a:t>
            </a:r>
          </a:p>
          <a:p>
            <a:pPr marL="457200" indent="-457200">
              <a:spcAft>
                <a:spcPts val="1200"/>
              </a:spcAft>
              <a:buFont typeface="+mj-lt"/>
              <a:buAutoNum type="arabicPeriod"/>
            </a:pPr>
            <a:r>
              <a:rPr lang="en-US" sz="2400" i="1" dirty="0">
                <a:solidFill>
                  <a:srgbClr val="0432FF"/>
                </a:solidFill>
              </a:rPr>
              <a:t>Were Adam and Eve real people?</a:t>
            </a:r>
          </a:p>
          <a:p>
            <a:pPr marL="457200" indent="-457200">
              <a:spcAft>
                <a:spcPts val="1200"/>
              </a:spcAft>
              <a:buFont typeface="+mj-lt"/>
              <a:buAutoNum type="arabicPeriod"/>
            </a:pPr>
            <a:r>
              <a:rPr lang="en-US" sz="2400" i="1" dirty="0">
                <a:solidFill>
                  <a:srgbClr val="0432FF"/>
                </a:solidFill>
              </a:rPr>
              <a:t>When did sin come into existence?</a:t>
            </a:r>
          </a:p>
          <a:p>
            <a:pPr marL="457200" indent="-457200">
              <a:spcAft>
                <a:spcPts val="1200"/>
              </a:spcAft>
              <a:buFont typeface="+mj-lt"/>
              <a:buAutoNum type="arabicPeriod"/>
            </a:pPr>
            <a:r>
              <a:rPr lang="en-US" sz="2400" i="1" dirty="0">
                <a:solidFill>
                  <a:srgbClr val="0432FF"/>
                </a:solidFill>
              </a:rPr>
              <a:t>How can evolution and the image of God be reconciled?</a:t>
            </a:r>
          </a:p>
          <a:p>
            <a:pPr marL="457200" indent="-457200">
              <a:spcAft>
                <a:spcPts val="1200"/>
              </a:spcAft>
              <a:buFont typeface="+mj-lt"/>
              <a:buAutoNum type="arabicPeriod"/>
            </a:pPr>
            <a:r>
              <a:rPr lang="en-US" sz="2400" i="1" dirty="0">
                <a:solidFill>
                  <a:srgbClr val="0432FF"/>
                </a:solidFill>
              </a:rPr>
              <a:t>What is the spiritual standing of Neanderthals?</a:t>
            </a:r>
          </a:p>
          <a:p>
            <a:pPr marL="457200" indent="-457200">
              <a:spcAft>
                <a:spcPts val="1200"/>
              </a:spcAft>
              <a:buFont typeface="+mj-lt"/>
              <a:buAutoNum type="arabicPeriod"/>
            </a:pPr>
            <a:r>
              <a:rPr lang="en-US" sz="2400" i="1" dirty="0">
                <a:solidFill>
                  <a:srgbClr val="0432FF"/>
                </a:solidFill>
              </a:rPr>
              <a:t>Others</a:t>
            </a:r>
          </a:p>
        </p:txBody>
      </p:sp>
    </p:spTree>
    <p:extLst>
      <p:ext uri="{BB962C8B-B14F-4D97-AF65-F5344CB8AC3E}">
        <p14:creationId xmlns:p14="http://schemas.microsoft.com/office/powerpoint/2010/main" val="42399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bldLvl="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B10877-535F-ED47-977E-B81BE6992FF2}"/>
              </a:ext>
            </a:extLst>
          </p:cNvPr>
          <p:cNvSpPr>
            <a:spLocks noGrp="1"/>
          </p:cNvSpPr>
          <p:nvPr>
            <p:ph type="title"/>
          </p:nvPr>
        </p:nvSpPr>
        <p:spPr>
          <a:xfrm>
            <a:off x="3867912" y="1687951"/>
            <a:ext cx="7315200" cy="3482099"/>
          </a:xfrm>
        </p:spPr>
        <p:txBody>
          <a:bodyPr>
            <a:normAutofit/>
          </a:bodyPr>
          <a:lstStyle/>
          <a:p>
            <a:r>
              <a:rPr lang="en-US" dirty="0"/>
              <a:t>What is the Role and Goal of BioLogos in the Context of the Current Evangelical Debate?</a:t>
            </a:r>
          </a:p>
        </p:txBody>
      </p:sp>
    </p:spTree>
    <p:extLst>
      <p:ext uri="{BB962C8B-B14F-4D97-AF65-F5344CB8AC3E}">
        <p14:creationId xmlns:p14="http://schemas.microsoft.com/office/powerpoint/2010/main" val="3759995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CF90759-9226-F94C-8C2C-671B918A7BDB}"/>
              </a:ext>
            </a:extLst>
          </p:cNvPr>
          <p:cNvSpPr txBox="1"/>
          <p:nvPr/>
        </p:nvSpPr>
        <p:spPr>
          <a:xfrm>
            <a:off x="1253072" y="235527"/>
            <a:ext cx="9685856" cy="954107"/>
          </a:xfrm>
          <a:prstGeom prst="rect">
            <a:avLst/>
          </a:prstGeom>
          <a:noFill/>
        </p:spPr>
        <p:txBody>
          <a:bodyPr wrap="square" rtlCol="0">
            <a:spAutoFit/>
          </a:bodyPr>
          <a:lstStyle/>
          <a:p>
            <a:pPr marL="17463" indent="-17463" algn="ctr"/>
            <a:r>
              <a:rPr lang="en-US" sz="2800" b="1" dirty="0">
                <a:solidFill>
                  <a:schemeClr val="accent1">
                    <a:lumMod val="75000"/>
                  </a:schemeClr>
                </a:solidFill>
              </a:rPr>
              <a:t>People at BioLogos appear to believe that it is their God-given duty to influence the church to accept theistic evolution.</a:t>
            </a:r>
          </a:p>
        </p:txBody>
      </p:sp>
      <p:sp>
        <p:nvSpPr>
          <p:cNvPr id="3" name="Content Placeholder 2">
            <a:extLst>
              <a:ext uri="{FF2B5EF4-FFF2-40B4-BE49-F238E27FC236}">
                <a16:creationId xmlns:a16="http://schemas.microsoft.com/office/drawing/2014/main" xmlns="" id="{3E1967C5-EE82-A24D-A82A-F869B4FEE89D}"/>
              </a:ext>
            </a:extLst>
          </p:cNvPr>
          <p:cNvSpPr txBox="1">
            <a:spLocks/>
          </p:cNvSpPr>
          <p:nvPr/>
        </p:nvSpPr>
        <p:spPr>
          <a:xfrm>
            <a:off x="945782" y="1753907"/>
            <a:ext cx="3931024" cy="3409763"/>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463550" indent="-463550">
              <a:buFont typeface="+mj-lt"/>
              <a:buAutoNum type="arabicPeriod"/>
            </a:pPr>
            <a:r>
              <a:rPr lang="en-US" sz="2800" dirty="0"/>
              <a:t>Network of speakers</a:t>
            </a:r>
          </a:p>
          <a:p>
            <a:pPr marL="463550" indent="-463550">
              <a:buFont typeface="+mj-lt"/>
              <a:buAutoNum type="arabicPeriod"/>
            </a:pPr>
            <a:r>
              <a:rPr lang="en-US" sz="2800" dirty="0"/>
              <a:t>Online forums</a:t>
            </a:r>
          </a:p>
          <a:p>
            <a:pPr marL="463550" indent="-463550">
              <a:buFont typeface="+mj-lt"/>
              <a:buAutoNum type="arabicPeriod"/>
            </a:pPr>
            <a:r>
              <a:rPr lang="en-US" sz="2800" dirty="0"/>
              <a:t>Videos</a:t>
            </a:r>
          </a:p>
          <a:p>
            <a:pPr marL="463550" indent="-463550">
              <a:buFont typeface="+mj-lt"/>
              <a:buAutoNum type="arabicPeriod"/>
            </a:pPr>
            <a:r>
              <a:rPr lang="en-US" sz="2800" dirty="0"/>
              <a:t>Testimonies</a:t>
            </a:r>
          </a:p>
          <a:p>
            <a:pPr marL="463550" indent="-463550">
              <a:buFont typeface="+mj-lt"/>
              <a:buAutoNum type="arabicPeriod"/>
            </a:pPr>
            <a:r>
              <a:rPr lang="en-US" sz="2800" dirty="0"/>
              <a:t>Blogs</a:t>
            </a:r>
          </a:p>
          <a:p>
            <a:pPr marL="463550" indent="-463550">
              <a:buFont typeface="+mj-lt"/>
              <a:buAutoNum type="arabicPeriod"/>
            </a:pPr>
            <a:r>
              <a:rPr lang="en-US" sz="2800" dirty="0"/>
              <a:t>Conferences</a:t>
            </a:r>
          </a:p>
        </p:txBody>
      </p:sp>
      <p:sp>
        <p:nvSpPr>
          <p:cNvPr id="4" name="Content Placeholder 2">
            <a:extLst>
              <a:ext uri="{FF2B5EF4-FFF2-40B4-BE49-F238E27FC236}">
                <a16:creationId xmlns:a16="http://schemas.microsoft.com/office/drawing/2014/main" xmlns="" id="{FF6097BD-8B69-A64A-9B7A-5B442CCE3623}"/>
              </a:ext>
            </a:extLst>
          </p:cNvPr>
          <p:cNvSpPr txBox="1">
            <a:spLocks/>
          </p:cNvSpPr>
          <p:nvPr/>
        </p:nvSpPr>
        <p:spPr>
          <a:xfrm>
            <a:off x="5056104" y="1753907"/>
            <a:ext cx="6351494" cy="3606987"/>
          </a:xfrm>
          <a:prstGeom prst="rect">
            <a:avLst/>
          </a:prstGeom>
        </p:spPr>
        <p:txBody>
          <a:bodyP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463550" indent="-463550">
              <a:spcAft>
                <a:spcPts val="600"/>
              </a:spcAft>
              <a:buFont typeface="+mj-lt"/>
              <a:buAutoNum type="arabicPeriod" startAt="7"/>
            </a:pPr>
            <a:r>
              <a:rPr lang="en-US" sz="2800" dirty="0"/>
              <a:t>Various resources (free at their website) directed at target audiences:</a:t>
            </a:r>
          </a:p>
          <a:p>
            <a:pPr marL="928688" lvl="1" indent="-465138">
              <a:spcAft>
                <a:spcPts val="600"/>
              </a:spcAft>
              <a:buFont typeface="+mj-lt"/>
              <a:buAutoNum type="alphaLcParenR"/>
            </a:pPr>
            <a:r>
              <a:rPr lang="en-US" sz="2400" dirty="0"/>
              <a:t>K-12 homeschoolers, teachers, students, parents, school administrators</a:t>
            </a:r>
          </a:p>
          <a:p>
            <a:pPr marL="928688" lvl="1" indent="-465138">
              <a:spcAft>
                <a:spcPts val="600"/>
              </a:spcAft>
              <a:buFont typeface="+mj-lt"/>
              <a:buAutoNum type="alphaLcParenR"/>
            </a:pPr>
            <a:r>
              <a:rPr lang="en-US" sz="2400" dirty="0"/>
              <a:t>Pastors</a:t>
            </a:r>
          </a:p>
          <a:p>
            <a:pPr marL="928688" lvl="1" indent="-465138">
              <a:spcAft>
                <a:spcPts val="600"/>
              </a:spcAft>
              <a:buFont typeface="+mj-lt"/>
              <a:buAutoNum type="alphaLcParenR"/>
            </a:pPr>
            <a:r>
              <a:rPr lang="en-US" sz="2400" dirty="0"/>
              <a:t>Youth pastors and their youths</a:t>
            </a:r>
          </a:p>
          <a:p>
            <a:pPr marL="928688" lvl="1" indent="-465138">
              <a:spcAft>
                <a:spcPts val="600"/>
              </a:spcAft>
              <a:buFont typeface="+mj-lt"/>
              <a:buAutoNum type="alphaLcParenR"/>
            </a:pPr>
            <a:r>
              <a:rPr lang="en-US" sz="2400" dirty="0"/>
              <a:t>Campus Ministries</a:t>
            </a:r>
          </a:p>
          <a:p>
            <a:pPr marL="928688" lvl="1" indent="-465138">
              <a:buFont typeface="+mj-lt"/>
              <a:buAutoNum type="alphaLcParenR"/>
            </a:pPr>
            <a:r>
              <a:rPr lang="en-US" sz="2400" dirty="0"/>
              <a:t>Small Groups</a:t>
            </a:r>
          </a:p>
          <a:p>
            <a:pPr marL="1524000" lvl="1" indent="-736600">
              <a:buFont typeface="+mj-lt"/>
              <a:buAutoNum type="alphaLcParenR"/>
            </a:pPr>
            <a:endParaRPr lang="en-US" sz="2800" dirty="0"/>
          </a:p>
        </p:txBody>
      </p:sp>
    </p:spTree>
    <p:extLst>
      <p:ext uri="{BB962C8B-B14F-4D97-AF65-F5344CB8AC3E}">
        <p14:creationId xmlns:p14="http://schemas.microsoft.com/office/powerpoint/2010/main" val="208934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ldLvl="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1E8F8D-66AA-D540-827C-2ACD312800F0}"/>
              </a:ext>
            </a:extLst>
          </p:cNvPr>
          <p:cNvSpPr>
            <a:spLocks noGrp="1"/>
          </p:cNvSpPr>
          <p:nvPr>
            <p:ph type="title"/>
          </p:nvPr>
        </p:nvSpPr>
        <p:spPr/>
        <p:txBody>
          <a:bodyPr/>
          <a:lstStyle/>
          <a:p>
            <a:r>
              <a:rPr lang="en-US" dirty="0"/>
              <a:t>Why do some people find theistic evolution compelling?</a:t>
            </a:r>
          </a:p>
        </p:txBody>
      </p:sp>
    </p:spTree>
    <p:extLst>
      <p:ext uri="{BB962C8B-B14F-4D97-AF65-F5344CB8AC3E}">
        <p14:creationId xmlns:p14="http://schemas.microsoft.com/office/powerpoint/2010/main" val="2994451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EB72DED-74E1-F04E-82B1-8D3DDC5D9F79}"/>
              </a:ext>
            </a:extLst>
          </p:cNvPr>
          <p:cNvSpPr txBox="1"/>
          <p:nvPr/>
        </p:nvSpPr>
        <p:spPr>
          <a:xfrm>
            <a:off x="277091" y="235527"/>
            <a:ext cx="11665527" cy="954107"/>
          </a:xfrm>
          <a:prstGeom prst="rect">
            <a:avLst/>
          </a:prstGeom>
          <a:noFill/>
        </p:spPr>
        <p:txBody>
          <a:bodyPr wrap="square" rtlCol="0">
            <a:spAutoFit/>
          </a:bodyPr>
          <a:lstStyle/>
          <a:p>
            <a:pPr marL="514350" indent="-514350">
              <a:buFont typeface="+mj-lt"/>
              <a:buAutoNum type="arabicPeriod"/>
            </a:pPr>
            <a:r>
              <a:rPr lang="en-US" sz="2800" b="1" dirty="0">
                <a:solidFill>
                  <a:schemeClr val="accent1">
                    <a:lumMod val="75000"/>
                  </a:schemeClr>
                </a:solidFill>
              </a:rPr>
              <a:t>The evolutionary model is usually presented as established scientific fact and often it is accepted as such.</a:t>
            </a:r>
          </a:p>
        </p:txBody>
      </p:sp>
      <p:pic>
        <p:nvPicPr>
          <p:cNvPr id="3" name="Picture 2">
            <a:extLst>
              <a:ext uri="{FF2B5EF4-FFF2-40B4-BE49-F238E27FC236}">
                <a16:creationId xmlns:a16="http://schemas.microsoft.com/office/drawing/2014/main" xmlns="" id="{366A3983-0DF7-154E-9E72-4CC1EDF47C9A}"/>
              </a:ext>
            </a:extLst>
          </p:cNvPr>
          <p:cNvPicPr>
            <a:picLocks noChangeAspect="1"/>
          </p:cNvPicPr>
          <p:nvPr/>
        </p:nvPicPr>
        <p:blipFill rotWithShape="1">
          <a:blip r:embed="rId3"/>
          <a:srcRect l="63431" t="40666" r="9368" b="34187"/>
          <a:stretch/>
        </p:blipFill>
        <p:spPr>
          <a:xfrm>
            <a:off x="658089" y="1250346"/>
            <a:ext cx="2420338" cy="2895600"/>
          </a:xfrm>
          <a:prstGeom prst="rect">
            <a:avLst/>
          </a:prstGeom>
        </p:spPr>
      </p:pic>
      <p:pic>
        <p:nvPicPr>
          <p:cNvPr id="4" name="Picture 3">
            <a:extLst>
              <a:ext uri="{FF2B5EF4-FFF2-40B4-BE49-F238E27FC236}">
                <a16:creationId xmlns:a16="http://schemas.microsoft.com/office/drawing/2014/main" xmlns="" id="{BE77ACD1-112B-D94F-B542-FFE47E4C51A4}"/>
              </a:ext>
            </a:extLst>
          </p:cNvPr>
          <p:cNvPicPr>
            <a:picLocks noChangeAspect="1"/>
          </p:cNvPicPr>
          <p:nvPr/>
        </p:nvPicPr>
        <p:blipFill rotWithShape="1">
          <a:blip r:embed="rId4"/>
          <a:srcRect l="48889" t="13981" r="9832" b="38241"/>
          <a:stretch/>
        </p:blipFill>
        <p:spPr>
          <a:xfrm>
            <a:off x="3301471" y="1167216"/>
            <a:ext cx="3657600" cy="5478500"/>
          </a:xfrm>
          <a:prstGeom prst="rect">
            <a:avLst/>
          </a:prstGeom>
        </p:spPr>
      </p:pic>
      <p:pic>
        <p:nvPicPr>
          <p:cNvPr id="5" name="Picture 4">
            <a:extLst>
              <a:ext uri="{FF2B5EF4-FFF2-40B4-BE49-F238E27FC236}">
                <a16:creationId xmlns:a16="http://schemas.microsoft.com/office/drawing/2014/main" xmlns="" id="{7801AD14-A764-2646-86C6-45D0B8D4D0F9}"/>
              </a:ext>
            </a:extLst>
          </p:cNvPr>
          <p:cNvPicPr>
            <a:picLocks noChangeAspect="1"/>
          </p:cNvPicPr>
          <p:nvPr/>
        </p:nvPicPr>
        <p:blipFill rotWithShape="1">
          <a:blip r:embed="rId5"/>
          <a:srcRect l="38001" t="13730" r="11260" b="44879"/>
          <a:stretch/>
        </p:blipFill>
        <p:spPr>
          <a:xfrm>
            <a:off x="7419107" y="1194926"/>
            <a:ext cx="4495800" cy="4746196"/>
          </a:xfrm>
          <a:prstGeom prst="rect">
            <a:avLst/>
          </a:prstGeom>
        </p:spPr>
      </p:pic>
      <p:sp>
        <p:nvSpPr>
          <p:cNvPr id="6" name="Rectangle 5">
            <a:extLst>
              <a:ext uri="{FF2B5EF4-FFF2-40B4-BE49-F238E27FC236}">
                <a16:creationId xmlns:a16="http://schemas.microsoft.com/office/drawing/2014/main" xmlns="" id="{9CA901E0-0E13-B445-AFA4-2B20DE9C9808}"/>
              </a:ext>
            </a:extLst>
          </p:cNvPr>
          <p:cNvSpPr/>
          <p:nvPr/>
        </p:nvSpPr>
        <p:spPr>
          <a:xfrm>
            <a:off x="2660073" y="6656320"/>
            <a:ext cx="6871855" cy="204735"/>
          </a:xfrm>
          <a:prstGeom prst="rect">
            <a:avLst/>
          </a:prstGeom>
        </p:spPr>
        <p:txBody>
          <a:bodyPr wrap="square">
            <a:spAutoFit/>
          </a:bodyPr>
          <a:lstStyle/>
          <a:p>
            <a:pPr algn="ctr"/>
            <a:r>
              <a:rPr lang="en-US" sz="700" dirty="0"/>
              <a:t>“Americans, Politics and Science Issues.” (</a:t>
            </a:r>
            <a:r>
              <a:rPr lang="en-US" sz="700" dirty="0">
                <a:hlinkClick r:id="rId6"/>
              </a:rPr>
              <a:t>https://www.pewinternet.org/wp-content/uploads/sites/9/2015/07/2015-07-01_science-and-politics_FINAL-1.pdf</a:t>
            </a:r>
            <a:r>
              <a:rPr lang="en-US" sz="700" dirty="0"/>
              <a:t>, 3-25-2019)</a:t>
            </a:r>
          </a:p>
        </p:txBody>
      </p:sp>
    </p:spTree>
    <p:extLst>
      <p:ext uri="{BB962C8B-B14F-4D97-AF65-F5344CB8AC3E}">
        <p14:creationId xmlns:p14="http://schemas.microsoft.com/office/powerpoint/2010/main" val="331356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EB72DED-74E1-F04E-82B1-8D3DDC5D9F79}"/>
              </a:ext>
            </a:extLst>
          </p:cNvPr>
          <p:cNvSpPr txBox="1"/>
          <p:nvPr/>
        </p:nvSpPr>
        <p:spPr>
          <a:xfrm>
            <a:off x="277091" y="235527"/>
            <a:ext cx="11665527" cy="523220"/>
          </a:xfrm>
          <a:prstGeom prst="rect">
            <a:avLst/>
          </a:prstGeom>
          <a:noFill/>
        </p:spPr>
        <p:txBody>
          <a:bodyPr wrap="square" rtlCol="0">
            <a:spAutoFit/>
          </a:bodyPr>
          <a:lstStyle/>
          <a:p>
            <a:pPr marL="514350" indent="-514350">
              <a:buFont typeface="+mj-lt"/>
              <a:buAutoNum type="arabicPeriod" startAt="2"/>
            </a:pPr>
            <a:r>
              <a:rPr lang="en-US" sz="2800" b="1" dirty="0">
                <a:solidFill>
                  <a:schemeClr val="accent1">
                    <a:lumMod val="75000"/>
                  </a:schemeClr>
                </a:solidFill>
              </a:rPr>
              <a:t>The “book of nature” is profoundly important but can be misused.</a:t>
            </a:r>
          </a:p>
        </p:txBody>
      </p:sp>
      <p:sp>
        <p:nvSpPr>
          <p:cNvPr id="7" name="Rectangle 6">
            <a:extLst>
              <a:ext uri="{FF2B5EF4-FFF2-40B4-BE49-F238E27FC236}">
                <a16:creationId xmlns:a16="http://schemas.microsoft.com/office/drawing/2014/main" xmlns="" id="{933337FB-3843-3E4A-8217-3F6213E03150}"/>
              </a:ext>
            </a:extLst>
          </p:cNvPr>
          <p:cNvSpPr/>
          <p:nvPr/>
        </p:nvSpPr>
        <p:spPr>
          <a:xfrm>
            <a:off x="2189747" y="903126"/>
            <a:ext cx="7812507" cy="1431161"/>
          </a:xfrm>
          <a:prstGeom prst="rect">
            <a:avLst/>
          </a:prstGeom>
        </p:spPr>
        <p:txBody>
          <a:bodyPr wrap="square">
            <a:spAutoFit/>
          </a:bodyPr>
          <a:lstStyle/>
          <a:p>
            <a:pPr>
              <a:spcAft>
                <a:spcPts val="600"/>
              </a:spcAft>
            </a:pPr>
            <a:r>
              <a:rPr lang="en-US" sz="2400" dirty="0"/>
              <a:t>“The </a:t>
            </a:r>
            <a:r>
              <a:rPr lang="en-US" sz="2400" b="1" dirty="0"/>
              <a:t>Book of Nature</a:t>
            </a:r>
            <a:r>
              <a:rPr lang="en-US" sz="2400" dirty="0"/>
              <a:t> is a religious and philosophical concept originating in the Latin Middle Ages which views nature as a book to be read for knowledge and understanding.”</a:t>
            </a:r>
          </a:p>
          <a:p>
            <a:pPr algn="ctr"/>
            <a:r>
              <a:rPr lang="en-US" sz="1000" dirty="0">
                <a:hlinkClick r:id="rId3"/>
              </a:rPr>
              <a:t>https://en.wikipedia.org/wiki/Book_of_Nature</a:t>
            </a:r>
            <a:r>
              <a:rPr lang="en-US" sz="1000" dirty="0"/>
              <a:t> (3-25-2019)</a:t>
            </a:r>
          </a:p>
        </p:txBody>
      </p:sp>
      <p:sp>
        <p:nvSpPr>
          <p:cNvPr id="8" name="TextBox 7">
            <a:extLst>
              <a:ext uri="{FF2B5EF4-FFF2-40B4-BE49-F238E27FC236}">
                <a16:creationId xmlns:a16="http://schemas.microsoft.com/office/drawing/2014/main" xmlns="" id="{8DC3933A-3E0E-504C-BB5C-2385F98186CE}"/>
              </a:ext>
            </a:extLst>
          </p:cNvPr>
          <p:cNvSpPr txBox="1"/>
          <p:nvPr/>
        </p:nvSpPr>
        <p:spPr>
          <a:xfrm>
            <a:off x="802104" y="2555610"/>
            <a:ext cx="9930063" cy="2031325"/>
          </a:xfrm>
          <a:prstGeom prst="rect">
            <a:avLst/>
          </a:prstGeom>
          <a:noFill/>
        </p:spPr>
        <p:txBody>
          <a:bodyPr wrap="square" rtlCol="0">
            <a:spAutoFit/>
          </a:bodyPr>
          <a:lstStyle/>
          <a:p>
            <a:pPr marL="342900" indent="-342900">
              <a:spcAft>
                <a:spcPts val="1800"/>
              </a:spcAft>
              <a:buFont typeface="Arial" panose="020B0604020202020204" pitchFamily="34" charset="0"/>
              <a:buChar char="•"/>
            </a:pPr>
            <a:r>
              <a:rPr lang="en-US" sz="2400" dirty="0">
                <a:solidFill>
                  <a:srgbClr val="FF0000"/>
                </a:solidFill>
              </a:rPr>
              <a:t>To what extent do you think this concept is consistent with scripture?</a:t>
            </a:r>
          </a:p>
          <a:p>
            <a:pPr marL="342900" indent="-342900">
              <a:spcAft>
                <a:spcPts val="1800"/>
              </a:spcAft>
              <a:buFont typeface="Arial" panose="020B0604020202020204" pitchFamily="34" charset="0"/>
              <a:buChar char="•"/>
            </a:pPr>
            <a:r>
              <a:rPr lang="en-US" sz="2400" dirty="0">
                <a:solidFill>
                  <a:srgbClr val="FF0000"/>
                </a:solidFill>
              </a:rPr>
              <a:t>To what extent do  the Bible and the book of nature contradict each other?</a:t>
            </a:r>
          </a:p>
          <a:p>
            <a:pPr marL="342900" indent="-342900">
              <a:buFont typeface="Arial" panose="020B0604020202020204" pitchFamily="34" charset="0"/>
              <a:buChar char="•"/>
            </a:pPr>
            <a:r>
              <a:rPr lang="en-US" sz="2400" dirty="0">
                <a:solidFill>
                  <a:srgbClr val="FF0000"/>
                </a:solidFill>
              </a:rPr>
              <a:t>To what extent do conclusions drawn by scientists hold the same weight as the data they collect?</a:t>
            </a:r>
          </a:p>
        </p:txBody>
      </p:sp>
      <p:sp>
        <p:nvSpPr>
          <p:cNvPr id="9" name="Rectangle 8">
            <a:extLst>
              <a:ext uri="{FF2B5EF4-FFF2-40B4-BE49-F238E27FC236}">
                <a16:creationId xmlns:a16="http://schemas.microsoft.com/office/drawing/2014/main" xmlns="" id="{D22C320B-33A4-B74D-80B5-31BBAA3A10FA}"/>
              </a:ext>
            </a:extLst>
          </p:cNvPr>
          <p:cNvSpPr/>
          <p:nvPr/>
        </p:nvSpPr>
        <p:spPr>
          <a:xfrm>
            <a:off x="1187114" y="4808258"/>
            <a:ext cx="9545053" cy="1646605"/>
          </a:xfrm>
          <a:prstGeom prst="rect">
            <a:avLst/>
          </a:prstGeom>
        </p:spPr>
        <p:txBody>
          <a:bodyPr wrap="square">
            <a:spAutoFit/>
          </a:bodyPr>
          <a:lstStyle/>
          <a:p>
            <a:pPr>
              <a:spcAft>
                <a:spcPts val="1200"/>
              </a:spcAft>
            </a:pPr>
            <a:r>
              <a:rPr lang="en-US" sz="2400" dirty="0"/>
              <a:t>“We deny that Scripture should be required to fit alien preunderstandings, inconsistent with itself; such as naturalism, evolutionism, scientism, secular humanism, and relativism.”</a:t>
            </a:r>
          </a:p>
          <a:p>
            <a:pPr algn="ctr"/>
            <a:r>
              <a:rPr lang="en-US" sz="2000" i="1" dirty="0"/>
              <a:t>Article XIX of The Chicago Statement on Biblical Hermeneutics</a:t>
            </a:r>
          </a:p>
        </p:txBody>
      </p:sp>
    </p:spTree>
    <p:extLst>
      <p:ext uri="{BB962C8B-B14F-4D97-AF65-F5344CB8AC3E}">
        <p14:creationId xmlns:p14="http://schemas.microsoft.com/office/powerpoint/2010/main" val="2145143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build="p"/>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EB72DED-74E1-F04E-82B1-8D3DDC5D9F79}"/>
              </a:ext>
            </a:extLst>
          </p:cNvPr>
          <p:cNvSpPr txBox="1"/>
          <p:nvPr/>
        </p:nvSpPr>
        <p:spPr>
          <a:xfrm>
            <a:off x="277091" y="235527"/>
            <a:ext cx="11665527" cy="523220"/>
          </a:xfrm>
          <a:prstGeom prst="rect">
            <a:avLst/>
          </a:prstGeom>
          <a:noFill/>
        </p:spPr>
        <p:txBody>
          <a:bodyPr wrap="square" rtlCol="0">
            <a:spAutoFit/>
          </a:bodyPr>
          <a:lstStyle/>
          <a:p>
            <a:pPr marL="514350" indent="-514350">
              <a:buFont typeface="+mj-lt"/>
              <a:buAutoNum type="arabicPeriod" startAt="3"/>
            </a:pPr>
            <a:r>
              <a:rPr lang="en-US" sz="2800" b="1" dirty="0">
                <a:solidFill>
                  <a:schemeClr val="accent1">
                    <a:lumMod val="75000"/>
                  </a:schemeClr>
                </a:solidFill>
              </a:rPr>
              <a:t>Does rhetoric influence people to move toward theistic evolution?</a:t>
            </a:r>
          </a:p>
        </p:txBody>
      </p:sp>
      <p:sp>
        <p:nvSpPr>
          <p:cNvPr id="7" name="Rectangle 6">
            <a:extLst>
              <a:ext uri="{FF2B5EF4-FFF2-40B4-BE49-F238E27FC236}">
                <a16:creationId xmlns:a16="http://schemas.microsoft.com/office/drawing/2014/main" xmlns="" id="{67134158-70BB-7C4E-BDBA-1D0E677A367C}"/>
              </a:ext>
            </a:extLst>
          </p:cNvPr>
          <p:cNvSpPr/>
          <p:nvPr/>
        </p:nvSpPr>
        <p:spPr>
          <a:xfrm>
            <a:off x="818147" y="1096290"/>
            <a:ext cx="9529011" cy="1723549"/>
          </a:xfrm>
          <a:prstGeom prst="rect">
            <a:avLst/>
          </a:prstGeom>
        </p:spPr>
        <p:txBody>
          <a:bodyPr wrap="square">
            <a:spAutoFit/>
          </a:bodyPr>
          <a:lstStyle/>
          <a:p>
            <a:pPr>
              <a:spcAft>
                <a:spcPts val="1200"/>
              </a:spcAft>
            </a:pPr>
            <a:r>
              <a:rPr lang="en-US" sz="2400" dirty="0"/>
              <a:t>“A *theistic* scientist should be taken as seriously as an atheistic scientist.</a:t>
            </a:r>
          </a:p>
          <a:p>
            <a:pPr>
              <a:spcAft>
                <a:spcPts val="1200"/>
              </a:spcAft>
            </a:pPr>
            <a:r>
              <a:rPr lang="en-US" sz="2400" dirty="0"/>
              <a:t>“A *Creationist* scientist should be ignored, as he/she has ignored the available evidence - and cannot therefore be considered a scientist.”</a:t>
            </a:r>
          </a:p>
          <a:p>
            <a:pPr algn="ctr"/>
            <a:r>
              <a:rPr lang="en-US" sz="1400" dirty="0"/>
              <a:t>(</a:t>
            </a:r>
            <a:r>
              <a:rPr lang="en-US" sz="1400" dirty="0">
                <a:hlinkClick r:id="rId3"/>
              </a:rPr>
              <a:t>https://answers.yahoo.com/question/index?qid=20090308201634AAErc5k</a:t>
            </a:r>
            <a:r>
              <a:rPr lang="en-US" sz="1400" dirty="0"/>
              <a:t>, 3-25-2019)</a:t>
            </a:r>
            <a:endParaRPr lang="en-US" sz="2400" dirty="0"/>
          </a:p>
        </p:txBody>
      </p:sp>
      <p:sp>
        <p:nvSpPr>
          <p:cNvPr id="3" name="TextBox 2">
            <a:extLst>
              <a:ext uri="{FF2B5EF4-FFF2-40B4-BE49-F238E27FC236}">
                <a16:creationId xmlns:a16="http://schemas.microsoft.com/office/drawing/2014/main" xmlns="" id="{7AD81204-14FB-D64E-BF60-F857767947FC}"/>
              </a:ext>
            </a:extLst>
          </p:cNvPr>
          <p:cNvSpPr txBox="1"/>
          <p:nvPr/>
        </p:nvSpPr>
        <p:spPr>
          <a:xfrm>
            <a:off x="3334871" y="3429000"/>
            <a:ext cx="5522259" cy="461665"/>
          </a:xfrm>
          <a:prstGeom prst="rect">
            <a:avLst/>
          </a:prstGeom>
          <a:noFill/>
        </p:spPr>
        <p:txBody>
          <a:bodyPr wrap="square" rtlCol="0">
            <a:spAutoFit/>
          </a:bodyPr>
          <a:lstStyle/>
          <a:p>
            <a:pPr algn="ctr"/>
            <a:r>
              <a:rPr lang="en-US" sz="2400" dirty="0">
                <a:solidFill>
                  <a:srgbClr val="FF0000"/>
                </a:solidFill>
              </a:rPr>
              <a:t>What’s wrong with the second statement?</a:t>
            </a:r>
          </a:p>
        </p:txBody>
      </p:sp>
    </p:spTree>
    <p:extLst>
      <p:ext uri="{BB962C8B-B14F-4D97-AF65-F5344CB8AC3E}">
        <p14:creationId xmlns:p14="http://schemas.microsoft.com/office/powerpoint/2010/main" val="2463243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uiExpand="1" build="p"/>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B10877-535F-ED47-977E-B81BE6992FF2}"/>
              </a:ext>
            </a:extLst>
          </p:cNvPr>
          <p:cNvSpPr>
            <a:spLocks noGrp="1"/>
          </p:cNvSpPr>
          <p:nvPr>
            <p:ph type="title"/>
          </p:nvPr>
        </p:nvSpPr>
        <p:spPr>
          <a:xfrm>
            <a:off x="3867912" y="2531765"/>
            <a:ext cx="7315200" cy="1794470"/>
          </a:xfrm>
        </p:spPr>
        <p:txBody>
          <a:bodyPr/>
          <a:lstStyle/>
          <a:p>
            <a:r>
              <a:rPr lang="en-US" dirty="0"/>
              <a:t>Is Evolution a Scientific Slam-Dunk?</a:t>
            </a:r>
          </a:p>
        </p:txBody>
      </p:sp>
    </p:spTree>
    <p:extLst>
      <p:ext uri="{BB962C8B-B14F-4D97-AF65-F5344CB8AC3E}">
        <p14:creationId xmlns:p14="http://schemas.microsoft.com/office/powerpoint/2010/main" val="2477413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EB72DED-74E1-F04E-82B1-8D3DDC5D9F79}"/>
              </a:ext>
            </a:extLst>
          </p:cNvPr>
          <p:cNvSpPr txBox="1"/>
          <p:nvPr/>
        </p:nvSpPr>
        <p:spPr>
          <a:xfrm>
            <a:off x="277091" y="235527"/>
            <a:ext cx="11665527" cy="523220"/>
          </a:xfrm>
          <a:prstGeom prst="rect">
            <a:avLst/>
          </a:prstGeom>
          <a:noFill/>
        </p:spPr>
        <p:txBody>
          <a:bodyPr wrap="square" rtlCol="0">
            <a:spAutoFit/>
          </a:bodyPr>
          <a:lstStyle/>
          <a:p>
            <a:pPr marL="514350" indent="-514350">
              <a:buFont typeface="+mj-lt"/>
              <a:buAutoNum type="arabicPeriod"/>
            </a:pPr>
            <a:r>
              <a:rPr lang="en-US" sz="2800" b="1" dirty="0">
                <a:solidFill>
                  <a:schemeClr val="accent1">
                    <a:lumMod val="75000"/>
                  </a:schemeClr>
                </a:solidFill>
              </a:rPr>
              <a:t>Adaptation is erroneously extrapolated to macroevolution.</a:t>
            </a:r>
          </a:p>
        </p:txBody>
      </p:sp>
      <p:sp>
        <p:nvSpPr>
          <p:cNvPr id="6" name="Content Placeholder 2">
            <a:extLst>
              <a:ext uri="{FF2B5EF4-FFF2-40B4-BE49-F238E27FC236}">
                <a16:creationId xmlns:a16="http://schemas.microsoft.com/office/drawing/2014/main" xmlns="" id="{C8BD38A8-C2C1-6743-8E4F-84D40C0C993B}"/>
              </a:ext>
            </a:extLst>
          </p:cNvPr>
          <p:cNvSpPr txBox="1">
            <a:spLocks/>
          </p:cNvSpPr>
          <p:nvPr/>
        </p:nvSpPr>
        <p:spPr>
          <a:xfrm>
            <a:off x="757989" y="984379"/>
            <a:ext cx="10265229" cy="4889241"/>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15875" indent="-15875">
              <a:spcBef>
                <a:spcPts val="0"/>
              </a:spcBef>
              <a:buFont typeface="Wingdings 2" pitchFamily="18" charset="2"/>
              <a:buNone/>
            </a:pPr>
            <a:r>
              <a:rPr lang="en-US" sz="2600" dirty="0">
                <a:solidFill>
                  <a:srgbClr val="FF0000"/>
                </a:solidFill>
              </a:rPr>
              <a:t>What is the biggest claim of biological evolution?</a:t>
            </a:r>
          </a:p>
          <a:p>
            <a:pPr marL="15875" indent="-15875">
              <a:spcAft>
                <a:spcPts val="1200"/>
              </a:spcAft>
              <a:buFont typeface="Wingdings 2" pitchFamily="18" charset="2"/>
              <a:buNone/>
            </a:pPr>
            <a:r>
              <a:rPr lang="en-US" sz="2600" dirty="0">
                <a:solidFill>
                  <a:schemeClr val="tx1"/>
                </a:solidFill>
              </a:rPr>
              <a:t>Example: Over time, light-colored pocket mice living in the southwestern U.S. on dark terrain (from lava flows) are transformed into populations of black mice, proving evolution.</a:t>
            </a:r>
          </a:p>
          <a:p>
            <a:pPr marL="963295" lvl="1" indent="-460375">
              <a:spcAft>
                <a:spcPts val="600"/>
              </a:spcAft>
            </a:pPr>
            <a:r>
              <a:rPr lang="en-US" sz="2400" dirty="0"/>
              <a:t>A mutation led to a black mouse, which is camouflaged.</a:t>
            </a:r>
          </a:p>
          <a:p>
            <a:pPr marL="963295" lvl="1" indent="-460375">
              <a:spcAft>
                <a:spcPts val="600"/>
              </a:spcAft>
            </a:pPr>
            <a:r>
              <a:rPr lang="en-US" sz="2400" dirty="0"/>
              <a:t>Over time the black mice predominate.</a:t>
            </a:r>
          </a:p>
          <a:p>
            <a:pPr marL="963295" lvl="1" indent="-460375"/>
            <a:r>
              <a:rPr lang="en-US" sz="2400" dirty="0"/>
              <a:t>This is called “microevolution.”</a:t>
            </a:r>
          </a:p>
          <a:p>
            <a:pPr marL="0" indent="0">
              <a:buNone/>
            </a:pPr>
            <a:r>
              <a:rPr lang="en-US" sz="2600" dirty="0">
                <a:solidFill>
                  <a:srgbClr val="FF0000"/>
                </a:solidFill>
              </a:rPr>
              <a:t>What does this prove?</a:t>
            </a:r>
          </a:p>
          <a:p>
            <a:pPr marL="0" indent="0">
              <a:buNone/>
            </a:pPr>
            <a:r>
              <a:rPr lang="en-US" sz="2600" dirty="0">
                <a:solidFill>
                  <a:srgbClr val="FF0000"/>
                </a:solidFill>
              </a:rPr>
              <a:t>Can adaptation (microevolution) lead to new species?</a:t>
            </a:r>
          </a:p>
          <a:p>
            <a:pPr marL="0" indent="0">
              <a:buNone/>
            </a:pPr>
            <a:r>
              <a:rPr lang="en-US" sz="2600" dirty="0">
                <a:solidFill>
                  <a:srgbClr val="FF0000"/>
                </a:solidFill>
              </a:rPr>
              <a:t>Does the existence of adaptation (microevolution) necessarily imply that macroevolution occurs?</a:t>
            </a:r>
          </a:p>
        </p:txBody>
      </p:sp>
    </p:spTree>
    <p:extLst>
      <p:ext uri="{BB962C8B-B14F-4D97-AF65-F5344CB8AC3E}">
        <p14:creationId xmlns:p14="http://schemas.microsoft.com/office/powerpoint/2010/main" val="1406173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uiExpand="1"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EB72DED-74E1-F04E-82B1-8D3DDC5D9F79}"/>
              </a:ext>
            </a:extLst>
          </p:cNvPr>
          <p:cNvSpPr txBox="1"/>
          <p:nvPr/>
        </p:nvSpPr>
        <p:spPr>
          <a:xfrm>
            <a:off x="277091" y="235527"/>
            <a:ext cx="11665527" cy="523220"/>
          </a:xfrm>
          <a:prstGeom prst="rect">
            <a:avLst/>
          </a:prstGeom>
          <a:noFill/>
        </p:spPr>
        <p:txBody>
          <a:bodyPr wrap="square" rtlCol="0">
            <a:spAutoFit/>
          </a:bodyPr>
          <a:lstStyle/>
          <a:p>
            <a:pPr marL="514350" indent="-514350">
              <a:buFont typeface="+mj-lt"/>
              <a:buAutoNum type="arabicPeriod" startAt="2"/>
            </a:pPr>
            <a:r>
              <a:rPr lang="en-US" sz="2800" b="1" dirty="0">
                <a:solidFill>
                  <a:schemeClr val="accent1">
                    <a:lumMod val="75000"/>
                  </a:schemeClr>
                </a:solidFill>
              </a:rPr>
              <a:t>Common descent is supported by faulty analysis of molecular data.</a:t>
            </a:r>
          </a:p>
        </p:txBody>
      </p:sp>
      <p:sp>
        <p:nvSpPr>
          <p:cNvPr id="6" name="Content Placeholder 2">
            <a:extLst>
              <a:ext uri="{FF2B5EF4-FFF2-40B4-BE49-F238E27FC236}">
                <a16:creationId xmlns:a16="http://schemas.microsoft.com/office/drawing/2014/main" xmlns="" id="{C8BD38A8-C2C1-6743-8E4F-84D40C0C993B}"/>
              </a:ext>
            </a:extLst>
          </p:cNvPr>
          <p:cNvSpPr txBox="1">
            <a:spLocks/>
          </p:cNvSpPr>
          <p:nvPr/>
        </p:nvSpPr>
        <p:spPr>
          <a:xfrm>
            <a:off x="757989" y="984379"/>
            <a:ext cx="10265229" cy="1788153"/>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15875" indent="-15875">
              <a:spcBef>
                <a:spcPts val="0"/>
              </a:spcBef>
              <a:spcAft>
                <a:spcPts val="1800"/>
              </a:spcAft>
              <a:buFont typeface="Wingdings 2" pitchFamily="18" charset="2"/>
              <a:buNone/>
            </a:pPr>
            <a:r>
              <a:rPr lang="en-US" sz="2600" dirty="0">
                <a:solidFill>
                  <a:schemeClr val="tx1"/>
                </a:solidFill>
              </a:rPr>
              <a:t>The data are sequences of DNA and proteins.</a:t>
            </a:r>
          </a:p>
          <a:p>
            <a:pPr marL="15875" indent="-15875">
              <a:spcBef>
                <a:spcPts val="0"/>
              </a:spcBef>
              <a:buFont typeface="Wingdings 2" pitchFamily="18" charset="2"/>
              <a:buNone/>
            </a:pPr>
            <a:r>
              <a:rPr lang="en-US" sz="2600" dirty="0">
                <a:solidFill>
                  <a:schemeClr val="tx1"/>
                </a:solidFill>
              </a:rPr>
              <a:t>Example: A protein found in humans, sheep, and cattle is analyzed and, depending on the details of the analysis, results in two different phylogenetic trees. </a:t>
            </a:r>
          </a:p>
        </p:txBody>
      </p:sp>
      <p:grpSp>
        <p:nvGrpSpPr>
          <p:cNvPr id="25" name="Group 24">
            <a:extLst>
              <a:ext uri="{FF2B5EF4-FFF2-40B4-BE49-F238E27FC236}">
                <a16:creationId xmlns:a16="http://schemas.microsoft.com/office/drawing/2014/main" xmlns="" id="{ABE288C5-A329-2C40-A311-D147A97336AD}"/>
              </a:ext>
            </a:extLst>
          </p:cNvPr>
          <p:cNvGrpSpPr/>
          <p:nvPr/>
        </p:nvGrpSpPr>
        <p:grpSpPr>
          <a:xfrm>
            <a:off x="5395685" y="2818734"/>
            <a:ext cx="2303623" cy="1740132"/>
            <a:chOff x="6614885" y="3630112"/>
            <a:chExt cx="2303623" cy="1740132"/>
          </a:xfrm>
        </p:grpSpPr>
        <p:sp>
          <p:nvSpPr>
            <p:cNvPr id="4" name="TextBox 3">
              <a:extLst>
                <a:ext uri="{FF2B5EF4-FFF2-40B4-BE49-F238E27FC236}">
                  <a16:creationId xmlns:a16="http://schemas.microsoft.com/office/drawing/2014/main" xmlns="" id="{F9D9F2BB-0DB8-0441-A6FD-31C13988EA05}"/>
                </a:ext>
              </a:extLst>
            </p:cNvPr>
            <p:cNvSpPr txBox="1"/>
            <p:nvPr/>
          </p:nvSpPr>
          <p:spPr>
            <a:xfrm>
              <a:off x="7819050" y="4963866"/>
              <a:ext cx="1099458" cy="406378"/>
            </a:xfrm>
            <a:prstGeom prst="rect">
              <a:avLst/>
            </a:prstGeom>
            <a:noFill/>
            <a:ln>
              <a:solidFill>
                <a:schemeClr val="tx1"/>
              </a:solidFill>
            </a:ln>
          </p:spPr>
          <p:txBody>
            <a:bodyPr wrap="square" rtlCol="0">
              <a:spAutoFit/>
            </a:bodyPr>
            <a:lstStyle/>
            <a:p>
              <a:pPr algn="ctr"/>
              <a:r>
                <a:rPr lang="en-US" sz="2000" b="1" dirty="0"/>
                <a:t>HUMAN</a:t>
              </a:r>
            </a:p>
          </p:txBody>
        </p:sp>
        <p:sp>
          <p:nvSpPr>
            <p:cNvPr id="5" name="TextBox 4">
              <a:extLst>
                <a:ext uri="{FF2B5EF4-FFF2-40B4-BE49-F238E27FC236}">
                  <a16:creationId xmlns:a16="http://schemas.microsoft.com/office/drawing/2014/main" xmlns="" id="{7BB64E69-771C-3148-8C92-6685E4D1FEE0}"/>
                </a:ext>
              </a:extLst>
            </p:cNvPr>
            <p:cNvSpPr txBox="1"/>
            <p:nvPr/>
          </p:nvSpPr>
          <p:spPr>
            <a:xfrm>
              <a:off x="7819050" y="4296989"/>
              <a:ext cx="1099458" cy="406378"/>
            </a:xfrm>
            <a:prstGeom prst="rect">
              <a:avLst/>
            </a:prstGeom>
            <a:noFill/>
            <a:ln>
              <a:solidFill>
                <a:schemeClr val="tx1"/>
              </a:solidFill>
            </a:ln>
          </p:spPr>
          <p:txBody>
            <a:bodyPr wrap="square" rtlCol="0">
              <a:spAutoFit/>
            </a:bodyPr>
            <a:lstStyle/>
            <a:p>
              <a:pPr algn="ctr"/>
              <a:r>
                <a:rPr lang="en-US" sz="2000" b="1" dirty="0"/>
                <a:t>COW</a:t>
              </a:r>
            </a:p>
          </p:txBody>
        </p:sp>
        <p:sp>
          <p:nvSpPr>
            <p:cNvPr id="7" name="TextBox 6">
              <a:extLst>
                <a:ext uri="{FF2B5EF4-FFF2-40B4-BE49-F238E27FC236}">
                  <a16:creationId xmlns:a16="http://schemas.microsoft.com/office/drawing/2014/main" xmlns="" id="{C4C7B83A-07FA-1642-865A-11580A401B9F}"/>
                </a:ext>
              </a:extLst>
            </p:cNvPr>
            <p:cNvSpPr txBox="1"/>
            <p:nvPr/>
          </p:nvSpPr>
          <p:spPr>
            <a:xfrm>
              <a:off x="7819050" y="3630112"/>
              <a:ext cx="1099458" cy="406378"/>
            </a:xfrm>
            <a:prstGeom prst="rect">
              <a:avLst/>
            </a:prstGeom>
            <a:noFill/>
            <a:ln>
              <a:solidFill>
                <a:schemeClr val="tx1"/>
              </a:solidFill>
            </a:ln>
          </p:spPr>
          <p:txBody>
            <a:bodyPr wrap="square" rtlCol="0">
              <a:spAutoFit/>
            </a:bodyPr>
            <a:lstStyle/>
            <a:p>
              <a:pPr algn="ctr"/>
              <a:r>
                <a:rPr lang="en-US" sz="2000" b="1"/>
                <a:t>SHEEP</a:t>
              </a:r>
              <a:endParaRPr lang="en-US" sz="2000" b="1" dirty="0"/>
            </a:p>
          </p:txBody>
        </p:sp>
        <p:cxnSp>
          <p:nvCxnSpPr>
            <p:cNvPr id="8" name="Straight Connector 7">
              <a:extLst>
                <a:ext uri="{FF2B5EF4-FFF2-40B4-BE49-F238E27FC236}">
                  <a16:creationId xmlns:a16="http://schemas.microsoft.com/office/drawing/2014/main" xmlns="" id="{CEABA81A-D98C-7F47-BE25-B05338632875}"/>
                </a:ext>
              </a:extLst>
            </p:cNvPr>
            <p:cNvCxnSpPr/>
            <p:nvPr/>
          </p:nvCxnSpPr>
          <p:spPr>
            <a:xfrm flipH="1">
              <a:off x="7501811" y="3833301"/>
              <a:ext cx="31723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C063397B-D8F0-8242-9B95-31F81AD1793B}"/>
                </a:ext>
              </a:extLst>
            </p:cNvPr>
            <p:cNvCxnSpPr/>
            <p:nvPr/>
          </p:nvCxnSpPr>
          <p:spPr>
            <a:xfrm flipH="1">
              <a:off x="7501811" y="4477444"/>
              <a:ext cx="31723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3FCAA12E-54F0-E84C-8FCB-0045BD73C0FF}"/>
                </a:ext>
              </a:extLst>
            </p:cNvPr>
            <p:cNvCxnSpPr/>
            <p:nvPr/>
          </p:nvCxnSpPr>
          <p:spPr>
            <a:xfrm flipV="1">
              <a:off x="7501811" y="3833301"/>
              <a:ext cx="0" cy="64414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FC27A763-F3B8-5748-8A63-DEDA0D94DBE9}"/>
                </a:ext>
              </a:extLst>
            </p:cNvPr>
            <p:cNvCxnSpPr/>
            <p:nvPr/>
          </p:nvCxnSpPr>
          <p:spPr>
            <a:xfrm flipH="1">
              <a:off x="7058348" y="5159451"/>
              <a:ext cx="76070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0AEA56BF-9541-5A4F-B566-3307A93E30BE}"/>
                </a:ext>
              </a:extLst>
            </p:cNvPr>
            <p:cNvCxnSpPr/>
            <p:nvPr/>
          </p:nvCxnSpPr>
          <p:spPr>
            <a:xfrm flipH="1">
              <a:off x="7058348" y="4155372"/>
              <a:ext cx="44346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6779C1CB-2E72-A546-86AE-CBC484AD2C65}"/>
                </a:ext>
              </a:extLst>
            </p:cNvPr>
            <p:cNvCxnSpPr/>
            <p:nvPr/>
          </p:nvCxnSpPr>
          <p:spPr>
            <a:xfrm flipV="1">
              <a:off x="7058348" y="4155373"/>
              <a:ext cx="0" cy="101168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AAB24B14-D816-4145-828C-E6BBA8F5AE38}"/>
                </a:ext>
              </a:extLst>
            </p:cNvPr>
            <p:cNvCxnSpPr/>
            <p:nvPr/>
          </p:nvCxnSpPr>
          <p:spPr>
            <a:xfrm flipH="1">
              <a:off x="6614885" y="4631622"/>
              <a:ext cx="44346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xmlns="" id="{77318E39-F14C-9540-AC4F-A031C82A2365}"/>
              </a:ext>
            </a:extLst>
          </p:cNvPr>
          <p:cNvGrpSpPr/>
          <p:nvPr/>
        </p:nvGrpSpPr>
        <p:grpSpPr>
          <a:xfrm>
            <a:off x="2629005" y="2818734"/>
            <a:ext cx="2303623" cy="1740132"/>
            <a:chOff x="2816291" y="3630112"/>
            <a:chExt cx="2303623" cy="1740132"/>
          </a:xfrm>
        </p:grpSpPr>
        <p:sp>
          <p:nvSpPr>
            <p:cNvPr id="15" name="TextBox 14">
              <a:extLst>
                <a:ext uri="{FF2B5EF4-FFF2-40B4-BE49-F238E27FC236}">
                  <a16:creationId xmlns:a16="http://schemas.microsoft.com/office/drawing/2014/main" xmlns="" id="{DE8BCFEB-D54C-2846-B155-C5747F405811}"/>
                </a:ext>
              </a:extLst>
            </p:cNvPr>
            <p:cNvSpPr txBox="1"/>
            <p:nvPr/>
          </p:nvSpPr>
          <p:spPr>
            <a:xfrm>
              <a:off x="4020456" y="4963866"/>
              <a:ext cx="1099458" cy="406378"/>
            </a:xfrm>
            <a:prstGeom prst="rect">
              <a:avLst/>
            </a:prstGeom>
            <a:noFill/>
            <a:ln>
              <a:solidFill>
                <a:schemeClr val="tx1"/>
              </a:solidFill>
            </a:ln>
          </p:spPr>
          <p:txBody>
            <a:bodyPr wrap="square" rtlCol="0">
              <a:spAutoFit/>
            </a:bodyPr>
            <a:lstStyle/>
            <a:p>
              <a:pPr algn="ctr"/>
              <a:r>
                <a:rPr lang="en-US" sz="2000" b="1" dirty="0"/>
                <a:t>HUMAN</a:t>
              </a:r>
            </a:p>
          </p:txBody>
        </p:sp>
        <p:sp>
          <p:nvSpPr>
            <p:cNvPr id="16" name="TextBox 15">
              <a:extLst>
                <a:ext uri="{FF2B5EF4-FFF2-40B4-BE49-F238E27FC236}">
                  <a16:creationId xmlns:a16="http://schemas.microsoft.com/office/drawing/2014/main" xmlns="" id="{4FB6FCA7-E10E-BD4F-8EE5-C8FBAA03275F}"/>
                </a:ext>
              </a:extLst>
            </p:cNvPr>
            <p:cNvSpPr txBox="1"/>
            <p:nvPr/>
          </p:nvSpPr>
          <p:spPr>
            <a:xfrm>
              <a:off x="4020456" y="4296989"/>
              <a:ext cx="1099458" cy="406378"/>
            </a:xfrm>
            <a:prstGeom prst="rect">
              <a:avLst/>
            </a:prstGeom>
            <a:noFill/>
            <a:ln>
              <a:solidFill>
                <a:schemeClr val="tx1"/>
              </a:solidFill>
            </a:ln>
          </p:spPr>
          <p:txBody>
            <a:bodyPr wrap="square" rtlCol="0">
              <a:spAutoFit/>
            </a:bodyPr>
            <a:lstStyle/>
            <a:p>
              <a:pPr algn="ctr"/>
              <a:r>
                <a:rPr lang="en-US" sz="2000" b="1" dirty="0"/>
                <a:t>COW</a:t>
              </a:r>
            </a:p>
          </p:txBody>
        </p:sp>
        <p:sp>
          <p:nvSpPr>
            <p:cNvPr id="17" name="TextBox 16">
              <a:extLst>
                <a:ext uri="{FF2B5EF4-FFF2-40B4-BE49-F238E27FC236}">
                  <a16:creationId xmlns:a16="http://schemas.microsoft.com/office/drawing/2014/main" xmlns="" id="{609F6C4F-4DFE-A746-BE57-676853D32980}"/>
                </a:ext>
              </a:extLst>
            </p:cNvPr>
            <p:cNvSpPr txBox="1"/>
            <p:nvPr/>
          </p:nvSpPr>
          <p:spPr>
            <a:xfrm>
              <a:off x="4020456" y="3630112"/>
              <a:ext cx="1099458" cy="406378"/>
            </a:xfrm>
            <a:prstGeom prst="rect">
              <a:avLst/>
            </a:prstGeom>
            <a:noFill/>
            <a:ln>
              <a:solidFill>
                <a:schemeClr val="tx1"/>
              </a:solidFill>
            </a:ln>
          </p:spPr>
          <p:txBody>
            <a:bodyPr wrap="square" rtlCol="0">
              <a:spAutoFit/>
            </a:bodyPr>
            <a:lstStyle/>
            <a:p>
              <a:pPr algn="ctr"/>
              <a:r>
                <a:rPr lang="en-US" sz="2000" b="1" dirty="0"/>
                <a:t>SHEEP</a:t>
              </a:r>
            </a:p>
          </p:txBody>
        </p:sp>
        <p:cxnSp>
          <p:nvCxnSpPr>
            <p:cNvPr id="18" name="Straight Connector 17">
              <a:extLst>
                <a:ext uri="{FF2B5EF4-FFF2-40B4-BE49-F238E27FC236}">
                  <a16:creationId xmlns:a16="http://schemas.microsoft.com/office/drawing/2014/main" xmlns="" id="{687A3CE8-9EB1-4E45-8F58-8477AF838E6F}"/>
                </a:ext>
              </a:extLst>
            </p:cNvPr>
            <p:cNvCxnSpPr/>
            <p:nvPr/>
          </p:nvCxnSpPr>
          <p:spPr>
            <a:xfrm flipH="1">
              <a:off x="3703217" y="4505107"/>
              <a:ext cx="31723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06148608-9243-7B4F-A09D-70EB1FC1E551}"/>
                </a:ext>
              </a:extLst>
            </p:cNvPr>
            <p:cNvCxnSpPr/>
            <p:nvPr/>
          </p:nvCxnSpPr>
          <p:spPr>
            <a:xfrm flipH="1">
              <a:off x="3703217" y="5149250"/>
              <a:ext cx="31723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DA2A795E-2809-2B4E-B8C8-31C7A7902369}"/>
                </a:ext>
              </a:extLst>
            </p:cNvPr>
            <p:cNvCxnSpPr/>
            <p:nvPr/>
          </p:nvCxnSpPr>
          <p:spPr>
            <a:xfrm flipV="1">
              <a:off x="3703217" y="4505107"/>
              <a:ext cx="0" cy="64414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D93AFAE2-B7AE-E547-AD5F-2DD0AAE5BC60}"/>
                </a:ext>
              </a:extLst>
            </p:cNvPr>
            <p:cNvCxnSpPr/>
            <p:nvPr/>
          </p:nvCxnSpPr>
          <p:spPr>
            <a:xfrm flipH="1">
              <a:off x="3259754" y="3823589"/>
              <a:ext cx="76070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AC9EFCEA-1C1A-A249-9BFB-5E0F954BBACA}"/>
                </a:ext>
              </a:extLst>
            </p:cNvPr>
            <p:cNvCxnSpPr/>
            <p:nvPr/>
          </p:nvCxnSpPr>
          <p:spPr>
            <a:xfrm flipH="1">
              <a:off x="3259754" y="4827178"/>
              <a:ext cx="44346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4CFD814C-AEA7-004E-A8F2-97031190E226}"/>
                </a:ext>
              </a:extLst>
            </p:cNvPr>
            <p:cNvCxnSpPr/>
            <p:nvPr/>
          </p:nvCxnSpPr>
          <p:spPr>
            <a:xfrm flipV="1">
              <a:off x="3259754" y="3819475"/>
              <a:ext cx="0" cy="101168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EC343878-729B-C44F-8B9A-BE81700982C0}"/>
                </a:ext>
              </a:extLst>
            </p:cNvPr>
            <p:cNvCxnSpPr/>
            <p:nvPr/>
          </p:nvCxnSpPr>
          <p:spPr>
            <a:xfrm flipH="1">
              <a:off x="2816291" y="4295718"/>
              <a:ext cx="44346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44908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uiExpand="1"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EB72DED-74E1-F04E-82B1-8D3DDC5D9F79}"/>
              </a:ext>
            </a:extLst>
          </p:cNvPr>
          <p:cNvSpPr txBox="1"/>
          <p:nvPr/>
        </p:nvSpPr>
        <p:spPr>
          <a:xfrm>
            <a:off x="277091" y="235527"/>
            <a:ext cx="11665527" cy="523220"/>
          </a:xfrm>
          <a:prstGeom prst="rect">
            <a:avLst/>
          </a:prstGeom>
          <a:noFill/>
        </p:spPr>
        <p:txBody>
          <a:bodyPr wrap="square" rtlCol="0">
            <a:spAutoFit/>
          </a:bodyPr>
          <a:lstStyle/>
          <a:p>
            <a:pPr marL="514350" indent="-514350">
              <a:buFont typeface="+mj-lt"/>
              <a:buAutoNum type="arabicPeriod" startAt="2"/>
            </a:pPr>
            <a:r>
              <a:rPr lang="en-US" sz="2800" b="1" dirty="0">
                <a:solidFill>
                  <a:schemeClr val="accent1">
                    <a:lumMod val="75000"/>
                  </a:schemeClr>
                </a:solidFill>
              </a:rPr>
              <a:t>Common descent is supported by faulty analysis of molecular data.</a:t>
            </a:r>
          </a:p>
        </p:txBody>
      </p:sp>
      <p:sp>
        <p:nvSpPr>
          <p:cNvPr id="6" name="Content Placeholder 2">
            <a:extLst>
              <a:ext uri="{FF2B5EF4-FFF2-40B4-BE49-F238E27FC236}">
                <a16:creationId xmlns:a16="http://schemas.microsoft.com/office/drawing/2014/main" xmlns="" id="{C8BD38A8-C2C1-6743-8E4F-84D40C0C993B}"/>
              </a:ext>
            </a:extLst>
          </p:cNvPr>
          <p:cNvSpPr txBox="1">
            <a:spLocks/>
          </p:cNvSpPr>
          <p:nvPr/>
        </p:nvSpPr>
        <p:spPr>
          <a:xfrm>
            <a:off x="757989" y="984380"/>
            <a:ext cx="10265229" cy="3395116"/>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15875" indent="-15875">
              <a:spcBef>
                <a:spcPts val="0"/>
              </a:spcBef>
              <a:spcAft>
                <a:spcPts val="1800"/>
              </a:spcAft>
              <a:buFont typeface="Wingdings 2" pitchFamily="18" charset="2"/>
              <a:buNone/>
            </a:pPr>
            <a:r>
              <a:rPr lang="en-US" sz="2600" dirty="0">
                <a:solidFill>
                  <a:schemeClr val="tx1"/>
                </a:solidFill>
              </a:rPr>
              <a:t>The data are sequences of DNA and proteins.</a:t>
            </a:r>
          </a:p>
          <a:p>
            <a:pPr marL="960120" lvl="1" indent="-457200">
              <a:spcBef>
                <a:spcPts val="0"/>
              </a:spcBef>
              <a:spcAft>
                <a:spcPts val="1800"/>
              </a:spcAft>
              <a:buFont typeface="+mj-lt"/>
              <a:buAutoNum type="alphaLcParenR"/>
            </a:pPr>
            <a:r>
              <a:rPr lang="en-US" sz="2400" dirty="0">
                <a:solidFill>
                  <a:schemeClr val="tx1"/>
                </a:solidFill>
              </a:rPr>
              <a:t>Different methods give different phylogenetic trees.</a:t>
            </a:r>
          </a:p>
          <a:p>
            <a:pPr marL="960120" lvl="1" indent="-457200">
              <a:spcBef>
                <a:spcPts val="0"/>
              </a:spcBef>
              <a:spcAft>
                <a:spcPts val="1800"/>
              </a:spcAft>
              <a:buFont typeface="+mj-lt"/>
              <a:buAutoNum type="alphaLcParenR"/>
            </a:pPr>
            <a:r>
              <a:rPr lang="en-US" sz="2400" dirty="0">
                <a:solidFill>
                  <a:schemeClr val="tx1"/>
                </a:solidFill>
              </a:rPr>
              <a:t>Trees can be produced from random gibberish.</a:t>
            </a:r>
          </a:p>
          <a:p>
            <a:pPr marL="960120" lvl="1" indent="-457200">
              <a:spcBef>
                <a:spcPts val="0"/>
              </a:spcBef>
              <a:spcAft>
                <a:spcPts val="1800"/>
              </a:spcAft>
              <a:buFont typeface="+mj-lt"/>
              <a:buAutoNum type="alphaLcParenR"/>
            </a:pPr>
            <a:r>
              <a:rPr lang="en-US" sz="2400" dirty="0">
                <a:solidFill>
                  <a:schemeClr val="tx1"/>
                </a:solidFill>
              </a:rPr>
              <a:t>Most real-world data yield invalid trees.</a:t>
            </a:r>
          </a:p>
          <a:p>
            <a:pPr marL="960120" lvl="1" indent="-457200">
              <a:spcBef>
                <a:spcPts val="0"/>
              </a:spcBef>
              <a:spcAft>
                <a:spcPts val="1800"/>
              </a:spcAft>
              <a:buFont typeface="+mj-lt"/>
              <a:buAutoNum type="alphaLcParenR"/>
            </a:pPr>
            <a:r>
              <a:rPr lang="en-US" sz="2400" dirty="0">
                <a:solidFill>
                  <a:schemeClr val="tx1"/>
                </a:solidFill>
              </a:rPr>
              <a:t>The validity of molecular trees is challenged by organismal biologists.</a:t>
            </a:r>
          </a:p>
          <a:p>
            <a:pPr marL="960120" lvl="1" indent="-457200">
              <a:spcBef>
                <a:spcPts val="0"/>
              </a:spcBef>
              <a:spcAft>
                <a:spcPts val="1800"/>
              </a:spcAft>
              <a:buFont typeface="+mj-lt"/>
              <a:buAutoNum type="alphaLcParenR"/>
            </a:pPr>
            <a:r>
              <a:rPr lang="en-US" sz="2400" dirty="0">
                <a:solidFill>
                  <a:schemeClr val="tx1"/>
                </a:solidFill>
              </a:rPr>
              <a:t>The level of objectivity in these analyses is questionable.</a:t>
            </a:r>
          </a:p>
        </p:txBody>
      </p:sp>
    </p:spTree>
    <p:extLst>
      <p:ext uri="{BB962C8B-B14F-4D97-AF65-F5344CB8AC3E}">
        <p14:creationId xmlns:p14="http://schemas.microsoft.com/office/powerpoint/2010/main" val="1759975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bldLvl="2"/>
    </p:bldLst>
  </p:timing>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Frame</Template>
  <TotalTime>1606</TotalTime>
  <Words>1517</Words>
  <Application>Microsoft Office PowerPoint</Application>
  <PresentationFormat>Widescreen</PresentationFormat>
  <Paragraphs>129</Paragraphs>
  <Slides>15</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Corbel</vt:lpstr>
      <vt:lpstr>Wingdings 2</vt:lpstr>
      <vt:lpstr>Frame</vt:lpstr>
      <vt:lpstr>A Thoughtful Approach to Theistic Evolution</vt:lpstr>
      <vt:lpstr>Why do some people find theistic evolution compelling?</vt:lpstr>
      <vt:lpstr>PowerPoint Presentation</vt:lpstr>
      <vt:lpstr>PowerPoint Presentation</vt:lpstr>
      <vt:lpstr>PowerPoint Presentation</vt:lpstr>
      <vt:lpstr>Is Evolution a Scientific Slam-Dunk?</vt:lpstr>
      <vt:lpstr>PowerPoint Presentation</vt:lpstr>
      <vt:lpstr>PowerPoint Presentation</vt:lpstr>
      <vt:lpstr>PowerPoint Presentation</vt:lpstr>
      <vt:lpstr>Is Theistic Evolution Biblically Defensible?</vt:lpstr>
      <vt:lpstr>PowerPoint Presentation</vt:lpstr>
      <vt:lpstr>PowerPoint Presentation</vt:lpstr>
      <vt:lpstr>PowerPoint Presentation</vt:lpstr>
      <vt:lpstr>What is the Role and Goal of BioLogos in the Context of the Current Evangelical Debate?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Thoughtful Approach to Theistic Evolution</dc:title>
  <dc:creator>Vogt, Brian</dc:creator>
  <cp:lastModifiedBy>Martin, Garrett</cp:lastModifiedBy>
  <cp:revision>68</cp:revision>
  <dcterms:created xsi:type="dcterms:W3CDTF">2019-03-25T20:21:36Z</dcterms:created>
  <dcterms:modified xsi:type="dcterms:W3CDTF">2019-04-09T18:39:54Z</dcterms:modified>
</cp:coreProperties>
</file>